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7" r:id="rId1"/>
  </p:sldMasterIdLst>
  <p:notesMasterIdLst>
    <p:notesMasterId r:id="rId17"/>
  </p:notesMasterIdLst>
  <p:handoutMasterIdLst>
    <p:handoutMasterId r:id="rId18"/>
  </p:handoutMasterIdLst>
  <p:sldIdLst>
    <p:sldId id="892" r:id="rId2"/>
    <p:sldId id="1243" r:id="rId3"/>
    <p:sldId id="1272" r:id="rId4"/>
    <p:sldId id="1273" r:id="rId5"/>
    <p:sldId id="1274" r:id="rId6"/>
    <p:sldId id="1275" r:id="rId7"/>
    <p:sldId id="1244" r:id="rId8"/>
    <p:sldId id="1276" r:id="rId9"/>
    <p:sldId id="1277" r:id="rId10"/>
    <p:sldId id="1278" r:id="rId11"/>
    <p:sldId id="1281" r:id="rId12"/>
    <p:sldId id="1279" r:id="rId13"/>
    <p:sldId id="1280" r:id="rId14"/>
    <p:sldId id="1282" r:id="rId15"/>
    <p:sldId id="1224" r:id="rId16"/>
  </p:sldIdLst>
  <p:sldSz cx="9144000" cy="6858000" type="screen4x3"/>
  <p:notesSz cx="7315200" cy="9601200"/>
  <p:embeddedFontLst>
    <p:embeddedFont>
      <p:font typeface="Tahoma" pitchFamily="34" charset="0"/>
      <p:regular r:id="rId19"/>
      <p:bold r:id="rId20"/>
    </p:embeddedFont>
    <p:embeddedFont>
      <p:font typeface="Futura Lt BT"/>
      <p:regular r:id="rId21"/>
      <p:italic r:id="rId22"/>
    </p:embeddedFont>
    <p:embeddedFont>
      <p:font typeface="AvantGarde Md BT"/>
      <p:regular r:id="rId23"/>
    </p:embeddedFont>
    <p:embeddedFont>
      <p:font typeface="Palatino Linotype" pitchFamily="18" charset="0"/>
      <p:regular r:id="rId24"/>
      <p:bold r:id="rId25"/>
      <p:italic r:id="rId26"/>
      <p:boldItalic r:id="rId27"/>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DE6F00"/>
    <a:srgbClr val="CC0000"/>
    <a:srgbClr val="BD5303"/>
    <a:srgbClr val="006600"/>
    <a:srgbClr val="FF9933"/>
    <a:srgbClr val="0A2C6A"/>
    <a:srgbClr val="FFFFFF"/>
    <a:srgbClr val="FFFF00"/>
    <a:srgbClr val="BC7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3" autoAdjust="0"/>
    <p:restoredTop sz="96923" autoAdjust="0"/>
  </p:normalViewPr>
  <p:slideViewPr>
    <p:cSldViewPr snapToGrid="0">
      <p:cViewPr>
        <p:scale>
          <a:sx n="75" d="100"/>
          <a:sy n="75" d="100"/>
        </p:scale>
        <p:origin x="-1980" y="-384"/>
      </p:cViewPr>
      <p:guideLst>
        <p:guide orient="horz" pos="830"/>
        <p:guide pos="29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2436" y="1092"/>
      </p:cViewPr>
      <p:guideLst>
        <p:guide orient="horz" pos="3024"/>
        <p:guide pos="23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2C270-84E2-4F6C-A715-A990999783AC}" type="doc">
      <dgm:prSet loTypeId="urn:microsoft.com/office/officeart/2009/3/layout/HorizontalOrganizationChart" loCatId="hierarchy" qsTypeId="urn:microsoft.com/office/officeart/2005/8/quickstyle/3d1" qsCatId="3D" csTypeId="urn:microsoft.com/office/officeart/2005/8/colors/accent1_2" csCatId="accent1" phldr="1"/>
      <dgm:spPr/>
      <dgm:t>
        <a:bodyPr/>
        <a:lstStyle/>
        <a:p>
          <a:endParaRPr lang="en-US"/>
        </a:p>
      </dgm:t>
    </dgm:pt>
    <dgm:pt modelId="{D6C175EB-9357-4BD9-888F-9FD92D4CCCBB}">
      <dgm:prSet custT="1"/>
      <dgm:spPr/>
      <dgm:t>
        <a:bodyPr/>
        <a:lstStyle/>
        <a:p>
          <a:pPr rtl="0"/>
          <a:r>
            <a:rPr lang="en-US" sz="2000" b="1" dirty="0" smtClean="0">
              <a:latin typeface="AvantGarde Md BT" pitchFamily="34" charset="0"/>
            </a:rPr>
            <a:t>MCOEM </a:t>
          </a:r>
          <a:endParaRPr lang="en-US" sz="2000" b="1" dirty="0">
            <a:latin typeface="AvantGarde Md BT" pitchFamily="34" charset="0"/>
          </a:endParaRPr>
        </a:p>
      </dgm:t>
    </dgm:pt>
    <dgm:pt modelId="{81896DA5-3FD1-400C-B9FD-E4F3F00E2780}" type="parTrans" cxnId="{93133E6F-7D3E-4D64-A4F9-2D1DE2A8F4C4}">
      <dgm:prSet/>
      <dgm:spPr/>
      <dgm:t>
        <a:bodyPr/>
        <a:lstStyle/>
        <a:p>
          <a:endParaRPr lang="en-US">
            <a:latin typeface="AvantGarde Md BT" pitchFamily="34" charset="0"/>
          </a:endParaRPr>
        </a:p>
      </dgm:t>
    </dgm:pt>
    <dgm:pt modelId="{107EEFD9-E29E-4064-96D9-A8E73A475E7C}" type="sibTrans" cxnId="{93133E6F-7D3E-4D64-A4F9-2D1DE2A8F4C4}">
      <dgm:prSet/>
      <dgm:spPr/>
      <dgm:t>
        <a:bodyPr/>
        <a:lstStyle/>
        <a:p>
          <a:endParaRPr lang="en-US">
            <a:latin typeface="AvantGarde Md BT" pitchFamily="34" charset="0"/>
          </a:endParaRPr>
        </a:p>
      </dgm:t>
    </dgm:pt>
    <dgm:pt modelId="{F538B359-45B8-4208-AD97-5D002B099978}">
      <dgm:prSet/>
      <dgm:spPr/>
      <dgm:t>
        <a:bodyPr/>
        <a:lstStyle/>
        <a:p>
          <a:pPr rtl="0"/>
          <a:r>
            <a:rPr lang="en-US" dirty="0" smtClean="0">
              <a:latin typeface="AvantGarde Md BT" pitchFamily="34" charset="0"/>
            </a:rPr>
            <a:t>Michael Oppegaard</a:t>
          </a:r>
        </a:p>
        <a:p>
          <a:pPr rtl="0"/>
          <a:r>
            <a:rPr lang="en-US" dirty="0" smtClean="0">
              <a:latin typeface="AvantGarde Md BT" pitchFamily="34" charset="0"/>
            </a:rPr>
            <a:t>Coordinator</a:t>
          </a:r>
        </a:p>
        <a:p>
          <a:pPr rtl="0"/>
          <a:r>
            <a:rPr lang="en-US" dirty="0" smtClean="0">
              <a:latin typeface="AvantGarde Md BT" pitchFamily="34" charset="0"/>
            </a:rPr>
            <a:t>  moppegaard@mcsonj.org</a:t>
          </a:r>
        </a:p>
        <a:p>
          <a:pPr rtl="0"/>
          <a:r>
            <a:rPr lang="en-US" dirty="0" smtClean="0">
              <a:latin typeface="AvantGarde Md BT" pitchFamily="34" charset="0"/>
            </a:rPr>
            <a:t>732-431-7400</a:t>
          </a:r>
          <a:endParaRPr lang="en-US" dirty="0">
            <a:latin typeface="AvantGarde Md BT" pitchFamily="34" charset="0"/>
          </a:endParaRPr>
        </a:p>
      </dgm:t>
    </dgm:pt>
    <dgm:pt modelId="{05FE7876-834E-405D-9631-445D00C42E00}" type="parTrans" cxnId="{A9A91DBE-0E9C-47AC-8806-BE90C96BB1BF}">
      <dgm:prSet/>
      <dgm:spPr/>
      <dgm:t>
        <a:bodyPr/>
        <a:lstStyle/>
        <a:p>
          <a:endParaRPr lang="en-US">
            <a:latin typeface="AvantGarde Md BT" pitchFamily="34" charset="0"/>
          </a:endParaRPr>
        </a:p>
      </dgm:t>
    </dgm:pt>
    <dgm:pt modelId="{E7545460-815A-45E8-9822-A69DFDD101A9}" type="sibTrans" cxnId="{A9A91DBE-0E9C-47AC-8806-BE90C96BB1BF}">
      <dgm:prSet/>
      <dgm:spPr/>
      <dgm:t>
        <a:bodyPr/>
        <a:lstStyle/>
        <a:p>
          <a:endParaRPr lang="en-US">
            <a:latin typeface="AvantGarde Md BT" pitchFamily="34" charset="0"/>
          </a:endParaRPr>
        </a:p>
      </dgm:t>
    </dgm:pt>
    <dgm:pt modelId="{A25CD4E2-4A08-4B6C-B079-AB2AD6DF8BE1}">
      <dgm:prSet/>
      <dgm:spPr/>
      <dgm:t>
        <a:bodyPr/>
        <a:lstStyle/>
        <a:p>
          <a:pPr rtl="0"/>
          <a:r>
            <a:rPr lang="en-US" dirty="0" smtClean="0">
              <a:latin typeface="AvantGarde Md BT" pitchFamily="34" charset="0"/>
            </a:rPr>
            <a:t>Margaret Murnane Brooks  </a:t>
          </a:r>
        </a:p>
        <a:p>
          <a:pPr rtl="0"/>
          <a:r>
            <a:rPr lang="en-US" dirty="0" smtClean="0">
              <a:latin typeface="AvantGarde Md BT" pitchFamily="34" charset="0"/>
            </a:rPr>
            <a:t>Deputy Coordinator</a:t>
          </a:r>
        </a:p>
        <a:p>
          <a:pPr rtl="0"/>
          <a:r>
            <a:rPr lang="en-US" dirty="0" smtClean="0">
              <a:latin typeface="AvantGarde Md BT" pitchFamily="34" charset="0"/>
            </a:rPr>
            <a:t>mmurnane@mcsonj.org</a:t>
          </a:r>
        </a:p>
        <a:p>
          <a:pPr rtl="0"/>
          <a:r>
            <a:rPr lang="en-US" dirty="0" smtClean="0">
              <a:latin typeface="AvantGarde Md BT" pitchFamily="34" charset="0"/>
            </a:rPr>
            <a:t>732-431-7400</a:t>
          </a:r>
          <a:endParaRPr lang="en-US" dirty="0">
            <a:latin typeface="AvantGarde Md BT" pitchFamily="34" charset="0"/>
          </a:endParaRPr>
        </a:p>
      </dgm:t>
    </dgm:pt>
    <dgm:pt modelId="{A77BDB0B-BD80-41A7-9899-F44E5EF34673}" type="parTrans" cxnId="{A718F209-8D9C-4D4D-BAB3-4B8AD42BF3B6}">
      <dgm:prSet/>
      <dgm:spPr/>
      <dgm:t>
        <a:bodyPr/>
        <a:lstStyle/>
        <a:p>
          <a:endParaRPr lang="en-US">
            <a:latin typeface="AvantGarde Md BT" pitchFamily="34" charset="0"/>
          </a:endParaRPr>
        </a:p>
      </dgm:t>
    </dgm:pt>
    <dgm:pt modelId="{877E6FBC-0C70-41FC-976B-A3A0AE6592AD}" type="sibTrans" cxnId="{A718F209-8D9C-4D4D-BAB3-4B8AD42BF3B6}">
      <dgm:prSet/>
      <dgm:spPr/>
      <dgm:t>
        <a:bodyPr/>
        <a:lstStyle/>
        <a:p>
          <a:endParaRPr lang="en-US">
            <a:latin typeface="AvantGarde Md BT" pitchFamily="34" charset="0"/>
          </a:endParaRPr>
        </a:p>
      </dgm:t>
    </dgm:pt>
    <dgm:pt modelId="{7E335846-BDFE-4A55-84C8-AB988ADF7DDE}">
      <dgm:prSet/>
      <dgm:spPr/>
      <dgm:t>
        <a:bodyPr/>
        <a:lstStyle/>
        <a:p>
          <a:pPr rtl="0"/>
          <a:r>
            <a:rPr lang="en-US" u="none" dirty="0" smtClean="0"/>
            <a:t>www.mcsonj.org/Sections-read-144.html</a:t>
          </a:r>
          <a:endParaRPr lang="en-US" u="none" dirty="0">
            <a:latin typeface="AvantGarde Md BT" pitchFamily="34" charset="0"/>
          </a:endParaRPr>
        </a:p>
      </dgm:t>
    </dgm:pt>
    <dgm:pt modelId="{AB15B1D8-402A-409A-89D7-CDD10917313F}" type="parTrans" cxnId="{D8FFE2C3-BC9B-45D1-8CC8-EFC451FB293B}">
      <dgm:prSet/>
      <dgm:spPr/>
      <dgm:t>
        <a:bodyPr/>
        <a:lstStyle/>
        <a:p>
          <a:endParaRPr lang="en-US"/>
        </a:p>
      </dgm:t>
    </dgm:pt>
    <dgm:pt modelId="{1601D92B-A793-4352-9BFF-0C76C69E8A1A}" type="sibTrans" cxnId="{D8FFE2C3-BC9B-45D1-8CC8-EFC451FB293B}">
      <dgm:prSet/>
      <dgm:spPr/>
      <dgm:t>
        <a:bodyPr/>
        <a:lstStyle/>
        <a:p>
          <a:endParaRPr lang="en-US"/>
        </a:p>
      </dgm:t>
    </dgm:pt>
    <dgm:pt modelId="{34495704-A4C5-440A-871A-DED95EDC8F9D}" type="pres">
      <dgm:prSet presAssocID="{0C42C270-84E2-4F6C-A715-A990999783AC}" presName="hierChild1" presStyleCnt="0">
        <dgm:presLayoutVars>
          <dgm:orgChart val="1"/>
          <dgm:chPref val="1"/>
          <dgm:dir/>
          <dgm:animOne val="branch"/>
          <dgm:animLvl val="lvl"/>
          <dgm:resizeHandles/>
        </dgm:presLayoutVars>
      </dgm:prSet>
      <dgm:spPr/>
      <dgm:t>
        <a:bodyPr/>
        <a:lstStyle/>
        <a:p>
          <a:endParaRPr lang="en-US"/>
        </a:p>
      </dgm:t>
    </dgm:pt>
    <dgm:pt modelId="{707A6B60-7F24-48F9-9BAF-C2148AC05E68}" type="pres">
      <dgm:prSet presAssocID="{D6C175EB-9357-4BD9-888F-9FD92D4CCCBB}" presName="hierRoot1" presStyleCnt="0">
        <dgm:presLayoutVars>
          <dgm:hierBranch val="init"/>
        </dgm:presLayoutVars>
      </dgm:prSet>
      <dgm:spPr/>
    </dgm:pt>
    <dgm:pt modelId="{ECA9E297-6031-4429-A16D-EB1321C28A17}" type="pres">
      <dgm:prSet presAssocID="{D6C175EB-9357-4BD9-888F-9FD92D4CCCBB}" presName="rootComposite1" presStyleCnt="0"/>
      <dgm:spPr/>
    </dgm:pt>
    <dgm:pt modelId="{FA9756BA-D5B2-46ED-8374-85BC9D6CCB61}" type="pres">
      <dgm:prSet presAssocID="{D6C175EB-9357-4BD9-888F-9FD92D4CCCBB}" presName="rootText1" presStyleLbl="node0" presStyleIdx="0" presStyleCnt="1">
        <dgm:presLayoutVars>
          <dgm:chPref val="3"/>
        </dgm:presLayoutVars>
      </dgm:prSet>
      <dgm:spPr/>
      <dgm:t>
        <a:bodyPr/>
        <a:lstStyle/>
        <a:p>
          <a:endParaRPr lang="en-US"/>
        </a:p>
      </dgm:t>
    </dgm:pt>
    <dgm:pt modelId="{CFC61389-141A-4CCC-A71E-9D5EAE560CD5}" type="pres">
      <dgm:prSet presAssocID="{D6C175EB-9357-4BD9-888F-9FD92D4CCCBB}" presName="rootConnector1" presStyleLbl="node1" presStyleIdx="0" presStyleCnt="0"/>
      <dgm:spPr/>
      <dgm:t>
        <a:bodyPr/>
        <a:lstStyle/>
        <a:p>
          <a:endParaRPr lang="en-US"/>
        </a:p>
      </dgm:t>
    </dgm:pt>
    <dgm:pt modelId="{2931572E-0776-416E-A7A9-D1DC4ABB2E96}" type="pres">
      <dgm:prSet presAssocID="{D6C175EB-9357-4BD9-888F-9FD92D4CCCBB}" presName="hierChild2" presStyleCnt="0"/>
      <dgm:spPr/>
    </dgm:pt>
    <dgm:pt modelId="{48F0FFAA-4720-40B5-9810-4AC91D5DDE62}" type="pres">
      <dgm:prSet presAssocID="{05FE7876-834E-405D-9631-445D00C42E00}" presName="Name64" presStyleLbl="parChTrans1D2" presStyleIdx="0" presStyleCnt="3"/>
      <dgm:spPr/>
      <dgm:t>
        <a:bodyPr/>
        <a:lstStyle/>
        <a:p>
          <a:endParaRPr lang="en-US"/>
        </a:p>
      </dgm:t>
    </dgm:pt>
    <dgm:pt modelId="{8D34DAEA-0E55-435C-94FA-EC9F26290C4B}" type="pres">
      <dgm:prSet presAssocID="{F538B359-45B8-4208-AD97-5D002B099978}" presName="hierRoot2" presStyleCnt="0">
        <dgm:presLayoutVars>
          <dgm:hierBranch val="init"/>
        </dgm:presLayoutVars>
      </dgm:prSet>
      <dgm:spPr/>
    </dgm:pt>
    <dgm:pt modelId="{43F0A2AC-99D3-41A8-B3E9-9F00CD866490}" type="pres">
      <dgm:prSet presAssocID="{F538B359-45B8-4208-AD97-5D002B099978}" presName="rootComposite" presStyleCnt="0"/>
      <dgm:spPr/>
    </dgm:pt>
    <dgm:pt modelId="{226483AC-354D-42C8-956E-C40FC2E2E263}" type="pres">
      <dgm:prSet presAssocID="{F538B359-45B8-4208-AD97-5D002B099978}" presName="rootText" presStyleLbl="node2" presStyleIdx="0" presStyleCnt="3" custScaleX="231262" custScaleY="236658">
        <dgm:presLayoutVars>
          <dgm:chPref val="3"/>
        </dgm:presLayoutVars>
      </dgm:prSet>
      <dgm:spPr/>
      <dgm:t>
        <a:bodyPr/>
        <a:lstStyle/>
        <a:p>
          <a:endParaRPr lang="en-US"/>
        </a:p>
      </dgm:t>
    </dgm:pt>
    <dgm:pt modelId="{6DB81283-4FFB-470E-97E5-2468A2EC9904}" type="pres">
      <dgm:prSet presAssocID="{F538B359-45B8-4208-AD97-5D002B099978}" presName="rootConnector" presStyleLbl="node2" presStyleIdx="0" presStyleCnt="3"/>
      <dgm:spPr/>
      <dgm:t>
        <a:bodyPr/>
        <a:lstStyle/>
        <a:p>
          <a:endParaRPr lang="en-US"/>
        </a:p>
      </dgm:t>
    </dgm:pt>
    <dgm:pt modelId="{5F2F9068-EBAB-43A9-BC71-8D73B20BB159}" type="pres">
      <dgm:prSet presAssocID="{F538B359-45B8-4208-AD97-5D002B099978}" presName="hierChild4" presStyleCnt="0"/>
      <dgm:spPr/>
    </dgm:pt>
    <dgm:pt modelId="{FEE36F8D-3EF3-461A-9FAC-1538D4B3E867}" type="pres">
      <dgm:prSet presAssocID="{F538B359-45B8-4208-AD97-5D002B099978}" presName="hierChild5" presStyleCnt="0"/>
      <dgm:spPr/>
    </dgm:pt>
    <dgm:pt modelId="{DE243447-33A1-42BB-99FB-816CEFF1A676}" type="pres">
      <dgm:prSet presAssocID="{A77BDB0B-BD80-41A7-9899-F44E5EF34673}" presName="Name64" presStyleLbl="parChTrans1D2" presStyleIdx="1" presStyleCnt="3"/>
      <dgm:spPr/>
      <dgm:t>
        <a:bodyPr/>
        <a:lstStyle/>
        <a:p>
          <a:endParaRPr lang="en-US"/>
        </a:p>
      </dgm:t>
    </dgm:pt>
    <dgm:pt modelId="{A09F5154-2039-4379-B061-2436C09EEB85}" type="pres">
      <dgm:prSet presAssocID="{A25CD4E2-4A08-4B6C-B079-AB2AD6DF8BE1}" presName="hierRoot2" presStyleCnt="0">
        <dgm:presLayoutVars>
          <dgm:hierBranch val="init"/>
        </dgm:presLayoutVars>
      </dgm:prSet>
      <dgm:spPr/>
    </dgm:pt>
    <dgm:pt modelId="{E0FF9734-B7FD-442B-AFD1-80E471C82608}" type="pres">
      <dgm:prSet presAssocID="{A25CD4E2-4A08-4B6C-B079-AB2AD6DF8BE1}" presName="rootComposite" presStyleCnt="0"/>
      <dgm:spPr/>
    </dgm:pt>
    <dgm:pt modelId="{1646C15B-B62C-4645-9D41-275EED491FC1}" type="pres">
      <dgm:prSet presAssocID="{A25CD4E2-4A08-4B6C-B079-AB2AD6DF8BE1}" presName="rootText" presStyleLbl="node2" presStyleIdx="1" presStyleCnt="3" custScaleX="230685" custScaleY="271528" custLinFactNeighborX="-895" custLinFactNeighborY="10549">
        <dgm:presLayoutVars>
          <dgm:chPref val="3"/>
        </dgm:presLayoutVars>
      </dgm:prSet>
      <dgm:spPr/>
      <dgm:t>
        <a:bodyPr/>
        <a:lstStyle/>
        <a:p>
          <a:endParaRPr lang="en-US"/>
        </a:p>
      </dgm:t>
    </dgm:pt>
    <dgm:pt modelId="{DC425092-02CE-4BC0-A84F-56D4A65CEC47}" type="pres">
      <dgm:prSet presAssocID="{A25CD4E2-4A08-4B6C-B079-AB2AD6DF8BE1}" presName="rootConnector" presStyleLbl="node2" presStyleIdx="1" presStyleCnt="3"/>
      <dgm:spPr/>
      <dgm:t>
        <a:bodyPr/>
        <a:lstStyle/>
        <a:p>
          <a:endParaRPr lang="en-US"/>
        </a:p>
      </dgm:t>
    </dgm:pt>
    <dgm:pt modelId="{52A18776-E228-4A8B-AFB7-0717A617EFDC}" type="pres">
      <dgm:prSet presAssocID="{A25CD4E2-4A08-4B6C-B079-AB2AD6DF8BE1}" presName="hierChild4" presStyleCnt="0"/>
      <dgm:spPr/>
    </dgm:pt>
    <dgm:pt modelId="{B302F872-8081-493F-A984-CF494BCEC2DA}" type="pres">
      <dgm:prSet presAssocID="{A25CD4E2-4A08-4B6C-B079-AB2AD6DF8BE1}" presName="hierChild5" presStyleCnt="0"/>
      <dgm:spPr/>
    </dgm:pt>
    <dgm:pt modelId="{DC75C244-EBEB-4FF4-8300-8A32D5B57D6D}" type="pres">
      <dgm:prSet presAssocID="{AB15B1D8-402A-409A-89D7-CDD10917313F}" presName="Name64" presStyleLbl="parChTrans1D2" presStyleIdx="2" presStyleCnt="3"/>
      <dgm:spPr/>
      <dgm:t>
        <a:bodyPr/>
        <a:lstStyle/>
        <a:p>
          <a:endParaRPr lang="en-US"/>
        </a:p>
      </dgm:t>
    </dgm:pt>
    <dgm:pt modelId="{F9185758-435C-4C63-B70D-D247803E2163}" type="pres">
      <dgm:prSet presAssocID="{7E335846-BDFE-4A55-84C8-AB988ADF7DDE}" presName="hierRoot2" presStyleCnt="0">
        <dgm:presLayoutVars>
          <dgm:hierBranch val="init"/>
        </dgm:presLayoutVars>
      </dgm:prSet>
      <dgm:spPr/>
    </dgm:pt>
    <dgm:pt modelId="{D1E6A9D7-B688-4B3F-B276-7E7D2EFE8012}" type="pres">
      <dgm:prSet presAssocID="{7E335846-BDFE-4A55-84C8-AB988ADF7DDE}" presName="rootComposite" presStyleCnt="0"/>
      <dgm:spPr/>
    </dgm:pt>
    <dgm:pt modelId="{5E6A0DEC-8303-4592-9F5A-FBC8E87B5AA5}" type="pres">
      <dgm:prSet presAssocID="{7E335846-BDFE-4A55-84C8-AB988ADF7DDE}" presName="rootText" presStyleLbl="node2" presStyleIdx="2" presStyleCnt="3" custScaleX="229821" custScaleY="103370">
        <dgm:presLayoutVars>
          <dgm:chPref val="3"/>
        </dgm:presLayoutVars>
      </dgm:prSet>
      <dgm:spPr/>
      <dgm:t>
        <a:bodyPr/>
        <a:lstStyle/>
        <a:p>
          <a:endParaRPr lang="en-US"/>
        </a:p>
      </dgm:t>
    </dgm:pt>
    <dgm:pt modelId="{4AE983CE-568E-4535-822F-7A9CD28B0164}" type="pres">
      <dgm:prSet presAssocID="{7E335846-BDFE-4A55-84C8-AB988ADF7DDE}" presName="rootConnector" presStyleLbl="node2" presStyleIdx="2" presStyleCnt="3"/>
      <dgm:spPr/>
      <dgm:t>
        <a:bodyPr/>
        <a:lstStyle/>
        <a:p>
          <a:endParaRPr lang="en-US"/>
        </a:p>
      </dgm:t>
    </dgm:pt>
    <dgm:pt modelId="{90B32C42-ECF3-4714-9E91-2328113AAC2B}" type="pres">
      <dgm:prSet presAssocID="{7E335846-BDFE-4A55-84C8-AB988ADF7DDE}" presName="hierChild4" presStyleCnt="0"/>
      <dgm:spPr/>
    </dgm:pt>
    <dgm:pt modelId="{223D2365-F6A1-412F-9010-B14F8203F6F7}" type="pres">
      <dgm:prSet presAssocID="{7E335846-BDFE-4A55-84C8-AB988ADF7DDE}" presName="hierChild5" presStyleCnt="0"/>
      <dgm:spPr/>
    </dgm:pt>
    <dgm:pt modelId="{6055FCD7-1151-4032-AC8E-0040E64F3DF9}" type="pres">
      <dgm:prSet presAssocID="{D6C175EB-9357-4BD9-888F-9FD92D4CCCBB}" presName="hierChild3" presStyleCnt="0"/>
      <dgm:spPr/>
    </dgm:pt>
  </dgm:ptLst>
  <dgm:cxnLst>
    <dgm:cxn modelId="{CBEA8804-D71F-4EEA-B5E3-BE2F497537FF}" type="presOf" srcId="{AB15B1D8-402A-409A-89D7-CDD10917313F}" destId="{DC75C244-EBEB-4FF4-8300-8A32D5B57D6D}" srcOrd="0" destOrd="0" presId="urn:microsoft.com/office/officeart/2009/3/layout/HorizontalOrganizationChart"/>
    <dgm:cxn modelId="{A9A91DBE-0E9C-47AC-8806-BE90C96BB1BF}" srcId="{D6C175EB-9357-4BD9-888F-9FD92D4CCCBB}" destId="{F538B359-45B8-4208-AD97-5D002B099978}" srcOrd="0" destOrd="0" parTransId="{05FE7876-834E-405D-9631-445D00C42E00}" sibTransId="{E7545460-815A-45E8-9822-A69DFDD101A9}"/>
    <dgm:cxn modelId="{F21868DB-8D53-4E79-9469-C47BF6167FDD}" type="presOf" srcId="{A25CD4E2-4A08-4B6C-B079-AB2AD6DF8BE1}" destId="{DC425092-02CE-4BC0-A84F-56D4A65CEC47}" srcOrd="1" destOrd="0" presId="urn:microsoft.com/office/officeart/2009/3/layout/HorizontalOrganizationChart"/>
    <dgm:cxn modelId="{249EEBFB-73AF-49CE-9406-DA3081221ED8}" type="presOf" srcId="{D6C175EB-9357-4BD9-888F-9FD92D4CCCBB}" destId="{FA9756BA-D5B2-46ED-8374-85BC9D6CCB61}" srcOrd="0" destOrd="0" presId="urn:microsoft.com/office/officeart/2009/3/layout/HorizontalOrganizationChart"/>
    <dgm:cxn modelId="{F4292B88-1572-4EA4-8AFD-0AEA3A2F8049}" type="presOf" srcId="{D6C175EB-9357-4BD9-888F-9FD92D4CCCBB}" destId="{CFC61389-141A-4CCC-A71E-9D5EAE560CD5}" srcOrd="1" destOrd="0" presId="urn:microsoft.com/office/officeart/2009/3/layout/HorizontalOrganizationChart"/>
    <dgm:cxn modelId="{9FF9D026-6ACA-46ED-A54C-7AF7A423C658}" type="presOf" srcId="{0C42C270-84E2-4F6C-A715-A990999783AC}" destId="{34495704-A4C5-440A-871A-DED95EDC8F9D}" srcOrd="0" destOrd="0" presId="urn:microsoft.com/office/officeart/2009/3/layout/HorizontalOrganizationChart"/>
    <dgm:cxn modelId="{64E2EE8E-AAEE-451E-A4F7-39F3735188E0}" type="presOf" srcId="{05FE7876-834E-405D-9631-445D00C42E00}" destId="{48F0FFAA-4720-40B5-9810-4AC91D5DDE62}" srcOrd="0" destOrd="0" presId="urn:microsoft.com/office/officeart/2009/3/layout/HorizontalOrganizationChart"/>
    <dgm:cxn modelId="{29043677-07C7-40EF-81F9-C303727C3314}" type="presOf" srcId="{7E335846-BDFE-4A55-84C8-AB988ADF7DDE}" destId="{5E6A0DEC-8303-4592-9F5A-FBC8E87B5AA5}" srcOrd="0" destOrd="0" presId="urn:microsoft.com/office/officeart/2009/3/layout/HorizontalOrganizationChart"/>
    <dgm:cxn modelId="{0D765CAD-C72B-4212-A787-F61C9378E86E}" type="presOf" srcId="{7E335846-BDFE-4A55-84C8-AB988ADF7DDE}" destId="{4AE983CE-568E-4535-822F-7A9CD28B0164}" srcOrd="1" destOrd="0" presId="urn:microsoft.com/office/officeart/2009/3/layout/HorizontalOrganizationChart"/>
    <dgm:cxn modelId="{D8FFE2C3-BC9B-45D1-8CC8-EFC451FB293B}" srcId="{D6C175EB-9357-4BD9-888F-9FD92D4CCCBB}" destId="{7E335846-BDFE-4A55-84C8-AB988ADF7DDE}" srcOrd="2" destOrd="0" parTransId="{AB15B1D8-402A-409A-89D7-CDD10917313F}" sibTransId="{1601D92B-A793-4352-9BFF-0C76C69E8A1A}"/>
    <dgm:cxn modelId="{D33565F4-F770-4304-94CD-4A1A4B0634B8}" type="presOf" srcId="{F538B359-45B8-4208-AD97-5D002B099978}" destId="{6DB81283-4FFB-470E-97E5-2468A2EC9904}" srcOrd="1" destOrd="0" presId="urn:microsoft.com/office/officeart/2009/3/layout/HorizontalOrganizationChart"/>
    <dgm:cxn modelId="{28F0D31F-4EF7-4141-8C16-0639D3BCD411}" type="presOf" srcId="{A77BDB0B-BD80-41A7-9899-F44E5EF34673}" destId="{DE243447-33A1-42BB-99FB-816CEFF1A676}" srcOrd="0" destOrd="0" presId="urn:microsoft.com/office/officeart/2009/3/layout/HorizontalOrganizationChart"/>
    <dgm:cxn modelId="{F110FC02-4815-4D19-80E9-4D6539697F16}" type="presOf" srcId="{F538B359-45B8-4208-AD97-5D002B099978}" destId="{226483AC-354D-42C8-956E-C40FC2E2E263}" srcOrd="0" destOrd="0" presId="urn:microsoft.com/office/officeart/2009/3/layout/HorizontalOrganizationChart"/>
    <dgm:cxn modelId="{93133E6F-7D3E-4D64-A4F9-2D1DE2A8F4C4}" srcId="{0C42C270-84E2-4F6C-A715-A990999783AC}" destId="{D6C175EB-9357-4BD9-888F-9FD92D4CCCBB}" srcOrd="0" destOrd="0" parTransId="{81896DA5-3FD1-400C-B9FD-E4F3F00E2780}" sibTransId="{107EEFD9-E29E-4064-96D9-A8E73A475E7C}"/>
    <dgm:cxn modelId="{A9372125-2227-4F7D-A22B-406BD2B4A814}" type="presOf" srcId="{A25CD4E2-4A08-4B6C-B079-AB2AD6DF8BE1}" destId="{1646C15B-B62C-4645-9D41-275EED491FC1}" srcOrd="0" destOrd="0" presId="urn:microsoft.com/office/officeart/2009/3/layout/HorizontalOrganizationChart"/>
    <dgm:cxn modelId="{A718F209-8D9C-4D4D-BAB3-4B8AD42BF3B6}" srcId="{D6C175EB-9357-4BD9-888F-9FD92D4CCCBB}" destId="{A25CD4E2-4A08-4B6C-B079-AB2AD6DF8BE1}" srcOrd="1" destOrd="0" parTransId="{A77BDB0B-BD80-41A7-9899-F44E5EF34673}" sibTransId="{877E6FBC-0C70-41FC-976B-A3A0AE6592AD}"/>
    <dgm:cxn modelId="{704B9F16-81AF-43FD-84DB-A961AF2DC7A3}" type="presParOf" srcId="{34495704-A4C5-440A-871A-DED95EDC8F9D}" destId="{707A6B60-7F24-48F9-9BAF-C2148AC05E68}" srcOrd="0" destOrd="0" presId="urn:microsoft.com/office/officeart/2009/3/layout/HorizontalOrganizationChart"/>
    <dgm:cxn modelId="{8758EC4F-18F4-4746-B788-BF1DBF25EE6B}" type="presParOf" srcId="{707A6B60-7F24-48F9-9BAF-C2148AC05E68}" destId="{ECA9E297-6031-4429-A16D-EB1321C28A17}" srcOrd="0" destOrd="0" presId="urn:microsoft.com/office/officeart/2009/3/layout/HorizontalOrganizationChart"/>
    <dgm:cxn modelId="{8431C289-B8EF-4AE0-B754-8ECC233ED763}" type="presParOf" srcId="{ECA9E297-6031-4429-A16D-EB1321C28A17}" destId="{FA9756BA-D5B2-46ED-8374-85BC9D6CCB61}" srcOrd="0" destOrd="0" presId="urn:microsoft.com/office/officeart/2009/3/layout/HorizontalOrganizationChart"/>
    <dgm:cxn modelId="{1669B89D-AEDA-48CD-9F5D-A7C8734CDF06}" type="presParOf" srcId="{ECA9E297-6031-4429-A16D-EB1321C28A17}" destId="{CFC61389-141A-4CCC-A71E-9D5EAE560CD5}" srcOrd="1" destOrd="0" presId="urn:microsoft.com/office/officeart/2009/3/layout/HorizontalOrganizationChart"/>
    <dgm:cxn modelId="{63E73197-51A7-4C6A-8B23-0694E5BC7F12}" type="presParOf" srcId="{707A6B60-7F24-48F9-9BAF-C2148AC05E68}" destId="{2931572E-0776-416E-A7A9-D1DC4ABB2E96}" srcOrd="1" destOrd="0" presId="urn:microsoft.com/office/officeart/2009/3/layout/HorizontalOrganizationChart"/>
    <dgm:cxn modelId="{73444B89-01F9-4799-A9B0-DC470281A749}" type="presParOf" srcId="{2931572E-0776-416E-A7A9-D1DC4ABB2E96}" destId="{48F0FFAA-4720-40B5-9810-4AC91D5DDE62}" srcOrd="0" destOrd="0" presId="urn:microsoft.com/office/officeart/2009/3/layout/HorizontalOrganizationChart"/>
    <dgm:cxn modelId="{CD5B1F88-846A-4455-A27A-A2F07B54E95E}" type="presParOf" srcId="{2931572E-0776-416E-A7A9-D1DC4ABB2E96}" destId="{8D34DAEA-0E55-435C-94FA-EC9F26290C4B}" srcOrd="1" destOrd="0" presId="urn:microsoft.com/office/officeart/2009/3/layout/HorizontalOrganizationChart"/>
    <dgm:cxn modelId="{04E78D8C-CE26-422D-8E2A-B5DE9EAE8B69}" type="presParOf" srcId="{8D34DAEA-0E55-435C-94FA-EC9F26290C4B}" destId="{43F0A2AC-99D3-41A8-B3E9-9F00CD866490}" srcOrd="0" destOrd="0" presId="urn:microsoft.com/office/officeart/2009/3/layout/HorizontalOrganizationChart"/>
    <dgm:cxn modelId="{0F3F54BF-794B-46C0-89EC-B318A1E9EDAD}" type="presParOf" srcId="{43F0A2AC-99D3-41A8-B3E9-9F00CD866490}" destId="{226483AC-354D-42C8-956E-C40FC2E2E263}" srcOrd="0" destOrd="0" presId="urn:microsoft.com/office/officeart/2009/3/layout/HorizontalOrganizationChart"/>
    <dgm:cxn modelId="{E463A305-FE09-4AC1-AD30-13D35702CB48}" type="presParOf" srcId="{43F0A2AC-99D3-41A8-B3E9-9F00CD866490}" destId="{6DB81283-4FFB-470E-97E5-2468A2EC9904}" srcOrd="1" destOrd="0" presId="urn:microsoft.com/office/officeart/2009/3/layout/HorizontalOrganizationChart"/>
    <dgm:cxn modelId="{AF828BC2-B7B6-4A5A-9855-C5032EC37263}" type="presParOf" srcId="{8D34DAEA-0E55-435C-94FA-EC9F26290C4B}" destId="{5F2F9068-EBAB-43A9-BC71-8D73B20BB159}" srcOrd="1" destOrd="0" presId="urn:microsoft.com/office/officeart/2009/3/layout/HorizontalOrganizationChart"/>
    <dgm:cxn modelId="{1F94F71C-8A53-4D80-9142-74F823D5A2DC}" type="presParOf" srcId="{8D34DAEA-0E55-435C-94FA-EC9F26290C4B}" destId="{FEE36F8D-3EF3-461A-9FAC-1538D4B3E867}" srcOrd="2" destOrd="0" presId="urn:microsoft.com/office/officeart/2009/3/layout/HorizontalOrganizationChart"/>
    <dgm:cxn modelId="{DB29EB64-B2B1-4497-8B82-34625E3296A4}" type="presParOf" srcId="{2931572E-0776-416E-A7A9-D1DC4ABB2E96}" destId="{DE243447-33A1-42BB-99FB-816CEFF1A676}" srcOrd="2" destOrd="0" presId="urn:microsoft.com/office/officeart/2009/3/layout/HorizontalOrganizationChart"/>
    <dgm:cxn modelId="{E4373CCC-8BAE-4B03-B108-4275952BCBDE}" type="presParOf" srcId="{2931572E-0776-416E-A7A9-D1DC4ABB2E96}" destId="{A09F5154-2039-4379-B061-2436C09EEB85}" srcOrd="3" destOrd="0" presId="urn:microsoft.com/office/officeart/2009/3/layout/HorizontalOrganizationChart"/>
    <dgm:cxn modelId="{08E0A04C-F3D8-41C6-A719-CB55A8B5C02A}" type="presParOf" srcId="{A09F5154-2039-4379-B061-2436C09EEB85}" destId="{E0FF9734-B7FD-442B-AFD1-80E471C82608}" srcOrd="0" destOrd="0" presId="urn:microsoft.com/office/officeart/2009/3/layout/HorizontalOrganizationChart"/>
    <dgm:cxn modelId="{03E8BF30-9CD1-4D70-BC7C-CB0C18776A06}" type="presParOf" srcId="{E0FF9734-B7FD-442B-AFD1-80E471C82608}" destId="{1646C15B-B62C-4645-9D41-275EED491FC1}" srcOrd="0" destOrd="0" presId="urn:microsoft.com/office/officeart/2009/3/layout/HorizontalOrganizationChart"/>
    <dgm:cxn modelId="{E4E02F41-DD70-41BA-8B46-0CEE0CDBFD0E}" type="presParOf" srcId="{E0FF9734-B7FD-442B-AFD1-80E471C82608}" destId="{DC425092-02CE-4BC0-A84F-56D4A65CEC47}" srcOrd="1" destOrd="0" presId="urn:microsoft.com/office/officeart/2009/3/layout/HorizontalOrganizationChart"/>
    <dgm:cxn modelId="{FB66241E-34C2-420E-99BC-8A387E6710BF}" type="presParOf" srcId="{A09F5154-2039-4379-B061-2436C09EEB85}" destId="{52A18776-E228-4A8B-AFB7-0717A617EFDC}" srcOrd="1" destOrd="0" presId="urn:microsoft.com/office/officeart/2009/3/layout/HorizontalOrganizationChart"/>
    <dgm:cxn modelId="{C3FF0BA1-2CF9-411B-B203-62676F13C04F}" type="presParOf" srcId="{A09F5154-2039-4379-B061-2436C09EEB85}" destId="{B302F872-8081-493F-A984-CF494BCEC2DA}" srcOrd="2" destOrd="0" presId="urn:microsoft.com/office/officeart/2009/3/layout/HorizontalOrganizationChart"/>
    <dgm:cxn modelId="{3CC480CF-9B9D-4A66-A9E7-C4866141303A}" type="presParOf" srcId="{2931572E-0776-416E-A7A9-D1DC4ABB2E96}" destId="{DC75C244-EBEB-4FF4-8300-8A32D5B57D6D}" srcOrd="4" destOrd="0" presId="urn:microsoft.com/office/officeart/2009/3/layout/HorizontalOrganizationChart"/>
    <dgm:cxn modelId="{6F7AD794-78A3-41F9-93FD-9FBF6EFC9DEB}" type="presParOf" srcId="{2931572E-0776-416E-A7A9-D1DC4ABB2E96}" destId="{F9185758-435C-4C63-B70D-D247803E2163}" srcOrd="5" destOrd="0" presId="urn:microsoft.com/office/officeart/2009/3/layout/HorizontalOrganizationChart"/>
    <dgm:cxn modelId="{C4B27A6A-926F-4714-A991-C75DD74C2BA8}" type="presParOf" srcId="{F9185758-435C-4C63-B70D-D247803E2163}" destId="{D1E6A9D7-B688-4B3F-B276-7E7D2EFE8012}" srcOrd="0" destOrd="0" presId="urn:microsoft.com/office/officeart/2009/3/layout/HorizontalOrganizationChart"/>
    <dgm:cxn modelId="{F80C7030-0F67-47FA-BB44-6FE94218F94B}" type="presParOf" srcId="{D1E6A9D7-B688-4B3F-B276-7E7D2EFE8012}" destId="{5E6A0DEC-8303-4592-9F5A-FBC8E87B5AA5}" srcOrd="0" destOrd="0" presId="urn:microsoft.com/office/officeart/2009/3/layout/HorizontalOrganizationChart"/>
    <dgm:cxn modelId="{56933BC3-AA61-40C9-B073-138B81132622}" type="presParOf" srcId="{D1E6A9D7-B688-4B3F-B276-7E7D2EFE8012}" destId="{4AE983CE-568E-4535-822F-7A9CD28B0164}" srcOrd="1" destOrd="0" presId="urn:microsoft.com/office/officeart/2009/3/layout/HorizontalOrganizationChart"/>
    <dgm:cxn modelId="{5F202F03-8448-4007-BAB9-A7CBEF65E7F7}" type="presParOf" srcId="{F9185758-435C-4C63-B70D-D247803E2163}" destId="{90B32C42-ECF3-4714-9E91-2328113AAC2B}" srcOrd="1" destOrd="0" presId="urn:microsoft.com/office/officeart/2009/3/layout/HorizontalOrganizationChart"/>
    <dgm:cxn modelId="{075A3B5A-98BE-4822-A640-F30D87D04CE7}" type="presParOf" srcId="{F9185758-435C-4C63-B70D-D247803E2163}" destId="{223D2365-F6A1-412F-9010-B14F8203F6F7}" srcOrd="2" destOrd="0" presId="urn:microsoft.com/office/officeart/2009/3/layout/HorizontalOrganizationChart"/>
    <dgm:cxn modelId="{959ED584-F1AB-4236-828C-F2C8584E146E}" type="presParOf" srcId="{707A6B60-7F24-48F9-9BAF-C2148AC05E68}" destId="{6055FCD7-1151-4032-AC8E-0040E64F3DF9}" srcOrd="2" destOrd="0" presId="urn:microsoft.com/office/officeart/2009/3/layout/Horizontal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Rectangle 2"/>
          <p:cNvSpPr>
            <a:spLocks noGrp="1" noChangeArrowheads="1"/>
          </p:cNvSpPr>
          <p:nvPr>
            <p:ph type="hdr" sz="quarter"/>
          </p:nvPr>
        </p:nvSpPr>
        <p:spPr bwMode="auto">
          <a:xfrm>
            <a:off x="2" y="2"/>
            <a:ext cx="3141663"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196" tIns="48099" rIns="96196" bIns="48099" numCol="1" anchor="ctr" anchorCtr="0" compatLnSpc="1">
            <a:prstTxWarp prst="textNoShape">
              <a:avLst/>
            </a:prstTxWarp>
          </a:bodyPr>
          <a:lstStyle>
            <a:lvl1pPr algn="l">
              <a:defRPr sz="1300"/>
            </a:lvl1pPr>
          </a:lstStyle>
          <a:p>
            <a:pPr>
              <a:defRPr/>
            </a:pPr>
            <a:endParaRPr lang="en-US"/>
          </a:p>
        </p:txBody>
      </p:sp>
      <p:sp>
        <p:nvSpPr>
          <p:cNvPr id="316419" name="Rectangle 3"/>
          <p:cNvSpPr>
            <a:spLocks noGrp="1" noChangeArrowheads="1"/>
          </p:cNvSpPr>
          <p:nvPr>
            <p:ph type="dt" sz="quarter" idx="1"/>
          </p:nvPr>
        </p:nvSpPr>
        <p:spPr bwMode="auto">
          <a:xfrm>
            <a:off x="4106865" y="2"/>
            <a:ext cx="322262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196" tIns="48099" rIns="96196" bIns="48099" numCol="1" anchor="ctr" anchorCtr="0" compatLnSpc="1">
            <a:prstTxWarp prst="textNoShape">
              <a:avLst/>
            </a:prstTxWarp>
          </a:bodyPr>
          <a:lstStyle>
            <a:lvl1pPr algn="r">
              <a:defRPr sz="1300"/>
            </a:lvl1pPr>
          </a:lstStyle>
          <a:p>
            <a:pPr>
              <a:defRPr/>
            </a:pPr>
            <a:endParaRPr lang="en-US"/>
          </a:p>
        </p:txBody>
      </p:sp>
      <p:sp>
        <p:nvSpPr>
          <p:cNvPr id="316420" name="Rectangle 4"/>
          <p:cNvSpPr>
            <a:spLocks noGrp="1" noChangeArrowheads="1"/>
          </p:cNvSpPr>
          <p:nvPr>
            <p:ph type="ftr" sz="quarter" idx="2"/>
          </p:nvPr>
        </p:nvSpPr>
        <p:spPr bwMode="auto">
          <a:xfrm>
            <a:off x="2" y="9083675"/>
            <a:ext cx="3141663" cy="54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196" tIns="48099" rIns="96196" bIns="48099" numCol="1" anchor="b" anchorCtr="0" compatLnSpc="1">
            <a:prstTxWarp prst="textNoShape">
              <a:avLst/>
            </a:prstTxWarp>
          </a:bodyPr>
          <a:lstStyle>
            <a:lvl1pPr algn="l">
              <a:defRPr sz="1300"/>
            </a:lvl1pPr>
          </a:lstStyle>
          <a:p>
            <a:pPr>
              <a:defRPr/>
            </a:pPr>
            <a:endParaRPr lang="en-US"/>
          </a:p>
        </p:txBody>
      </p:sp>
      <p:sp>
        <p:nvSpPr>
          <p:cNvPr id="316421" name="Rectangle 5"/>
          <p:cNvSpPr>
            <a:spLocks noGrp="1" noChangeArrowheads="1"/>
          </p:cNvSpPr>
          <p:nvPr>
            <p:ph type="sldNum" sz="quarter" idx="3"/>
          </p:nvPr>
        </p:nvSpPr>
        <p:spPr bwMode="auto">
          <a:xfrm>
            <a:off x="4106865" y="9083675"/>
            <a:ext cx="3222625" cy="54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196" tIns="48099" rIns="96196" bIns="48099" numCol="1" anchor="b" anchorCtr="0" compatLnSpc="1">
            <a:prstTxWarp prst="textNoShape">
              <a:avLst/>
            </a:prstTxWarp>
          </a:bodyPr>
          <a:lstStyle>
            <a:lvl1pPr algn="r">
              <a:defRPr sz="1300"/>
            </a:lvl1pPr>
          </a:lstStyle>
          <a:p>
            <a:pPr>
              <a:defRPr/>
            </a:pPr>
            <a:fld id="{69FFD2E4-67C4-4689-BC78-C768A45E77E9}" type="slidenum">
              <a:rPr lang="en-US"/>
              <a:pPr>
                <a:defRPr/>
              </a:pPr>
              <a:t>‹#›</a:t>
            </a:fld>
            <a:endParaRPr lang="en-US"/>
          </a:p>
        </p:txBody>
      </p:sp>
    </p:spTree>
    <p:extLst>
      <p:ext uri="{BB962C8B-B14F-4D97-AF65-F5344CB8AC3E}">
        <p14:creationId xmlns:p14="http://schemas.microsoft.com/office/powerpoint/2010/main" xmlns="" val="3796636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2"/>
            <a:ext cx="3168650"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10" tIns="48656" rIns="97310" bIns="48656" numCol="1" anchor="t" anchorCtr="0" compatLnSpc="1">
            <a:prstTxWarp prst="textNoShape">
              <a:avLst/>
            </a:prstTxWarp>
          </a:bodyPr>
          <a:lstStyle>
            <a:lvl1pPr algn="l" defTabSz="972670">
              <a:defRPr sz="1300">
                <a:latin typeface="Times New Roman" pitchFamily="18" charset="0"/>
              </a:defRPr>
            </a:lvl1pPr>
          </a:lstStyle>
          <a:p>
            <a:pPr>
              <a:defRPr/>
            </a:pPr>
            <a:endParaRPr lang="en-US"/>
          </a:p>
        </p:txBody>
      </p:sp>
      <p:sp>
        <p:nvSpPr>
          <p:cNvPr id="70659" name="Rectangle 3"/>
          <p:cNvSpPr>
            <a:spLocks noGrp="1" noChangeArrowheads="1"/>
          </p:cNvSpPr>
          <p:nvPr>
            <p:ph type="dt" idx="1"/>
          </p:nvPr>
        </p:nvSpPr>
        <p:spPr bwMode="auto">
          <a:xfrm>
            <a:off x="4146551" y="2"/>
            <a:ext cx="3168650"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10" tIns="48656" rIns="97310" bIns="48656" numCol="1" anchor="t" anchorCtr="0" compatLnSpc="1">
            <a:prstTxWarp prst="textNoShape">
              <a:avLst/>
            </a:prstTxWarp>
          </a:bodyPr>
          <a:lstStyle>
            <a:lvl1pPr algn="r" defTabSz="972670">
              <a:defRPr sz="1300">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0661" name="Rectangle 5"/>
          <p:cNvSpPr>
            <a:spLocks noGrp="1" noChangeArrowheads="1"/>
          </p:cNvSpPr>
          <p:nvPr>
            <p:ph type="body" sz="quarter" idx="3"/>
          </p:nvPr>
        </p:nvSpPr>
        <p:spPr bwMode="auto">
          <a:xfrm>
            <a:off x="973139" y="4560890"/>
            <a:ext cx="5368925" cy="432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10" tIns="48656" rIns="97310" bIns="486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1" y="9120188"/>
            <a:ext cx="3168650"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10" tIns="48656" rIns="97310" bIns="48656" numCol="1" anchor="b" anchorCtr="0" compatLnSpc="1">
            <a:prstTxWarp prst="textNoShape">
              <a:avLst/>
            </a:prstTxWarp>
          </a:bodyPr>
          <a:lstStyle>
            <a:lvl1pPr algn="l" defTabSz="972670">
              <a:defRPr sz="1300">
                <a:latin typeface="Times New Roman" pitchFamily="18" charset="0"/>
              </a:defRPr>
            </a:lvl1pPr>
          </a:lstStyle>
          <a:p>
            <a:pPr>
              <a:defRPr/>
            </a:pPr>
            <a:endParaRPr lang="en-US"/>
          </a:p>
        </p:txBody>
      </p:sp>
      <p:sp>
        <p:nvSpPr>
          <p:cNvPr id="70663" name="Rectangle 7"/>
          <p:cNvSpPr>
            <a:spLocks noGrp="1" noChangeArrowheads="1"/>
          </p:cNvSpPr>
          <p:nvPr>
            <p:ph type="sldNum" sz="quarter" idx="5"/>
          </p:nvPr>
        </p:nvSpPr>
        <p:spPr bwMode="auto">
          <a:xfrm>
            <a:off x="4146551" y="9120188"/>
            <a:ext cx="3168650"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10" tIns="48656" rIns="97310" bIns="48656" numCol="1" anchor="b" anchorCtr="0" compatLnSpc="1">
            <a:prstTxWarp prst="textNoShape">
              <a:avLst/>
            </a:prstTxWarp>
          </a:bodyPr>
          <a:lstStyle>
            <a:lvl1pPr algn="r" defTabSz="972670">
              <a:defRPr sz="1300">
                <a:latin typeface="Times New Roman" pitchFamily="18" charset="0"/>
              </a:defRPr>
            </a:lvl1pPr>
          </a:lstStyle>
          <a:p>
            <a:pPr>
              <a:defRPr/>
            </a:pPr>
            <a:fld id="{5F470B5D-9099-401B-901C-DA49C3B61D2B}" type="slidenum">
              <a:rPr lang="en-US"/>
              <a:pPr>
                <a:defRPr/>
              </a:pPr>
              <a:t>‹#›</a:t>
            </a:fld>
            <a:endParaRPr lang="en-US"/>
          </a:p>
        </p:txBody>
      </p:sp>
    </p:spTree>
    <p:extLst>
      <p:ext uri="{BB962C8B-B14F-4D97-AF65-F5344CB8AC3E}">
        <p14:creationId xmlns:p14="http://schemas.microsoft.com/office/powerpoint/2010/main" xmlns="" val="3896880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moppegaard@mcsonj.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mcsonj.org/Sections-read-144.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981A904-0A68-4184-BA9B-916F23A49A46}" type="slidenum">
              <a:rPr lang="en-US" sz="1300">
                <a:latin typeface="Times New Roman" pitchFamily="18" charset="0"/>
              </a:rPr>
              <a:pPr eaLnBrk="1" hangingPunct="1"/>
              <a:t>1</a:t>
            </a:fld>
            <a:endParaRPr lang="en-US" sz="13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lIns="94758" tIns="47378" rIns="94758" bIns="47378"/>
          <a:lstStyle/>
          <a:p>
            <a:pPr eaLnBrk="1" hangingPunct="1"/>
            <a:r>
              <a:rPr lang="en-US" dirty="0" smtClean="0"/>
              <a:t>(General welcome/introduction)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10</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r>
              <a:rPr lang="en-US" dirty="0" smtClean="0"/>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11</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r>
              <a:rPr lang="en-US" dirty="0" smtClean="0"/>
              <a:t>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12</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r>
              <a:rPr lang="en-US" dirty="0" smtClean="0"/>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13</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14</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r>
              <a:rPr lang="en-US" dirty="0" smtClean="0"/>
              <a:t>.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2664" y="4465640"/>
            <a:ext cx="5368925" cy="4321175"/>
          </a:xfrm>
        </p:spPr>
        <p:txBody>
          <a:bodyPr/>
          <a:lstStyle/>
          <a:p>
            <a:r>
              <a:rPr lang="en-US" dirty="0"/>
              <a:t>For questions or other feedback, or to find out how you can become involved, please contact your community’s local elected official or Emergency Management Coordinator.  At the County level, please feel free to reach out to Michael E. Oppegaard, Coordinator, Monmouth County Sheriff’s Office, Emergency Management Division (phone: 732-431-7400; e-mail:  </a:t>
            </a:r>
            <a:r>
              <a:rPr lang="en-US" dirty="0">
                <a:hlinkClick r:id="rId3"/>
              </a:rPr>
              <a:t>moppegaard@mcsonj.org</a:t>
            </a:r>
            <a:r>
              <a:rPr lang="en-US" dirty="0"/>
              <a:t>) or his Deputy Coordinator, Margaret Murnane-Brooks (phone: 732-431-7400; e-mail: mmurnane@mcsonj.org).  More information about the project is maintained on the </a:t>
            </a:r>
            <a:r>
              <a:rPr lang="en-US"/>
              <a:t>County </a:t>
            </a:r>
            <a:r>
              <a:rPr lang="en-US" smtClean="0"/>
              <a:t>Sheriff’s </a:t>
            </a:r>
            <a:r>
              <a:rPr lang="en-US" dirty="0"/>
              <a:t>Office web site at:  </a:t>
            </a:r>
            <a:r>
              <a:rPr lang="en-US" dirty="0">
                <a:hlinkClick r:id="rId4"/>
              </a:rPr>
              <a:t>www.mcsonj.org/Sections-read-144.html</a:t>
            </a:r>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F470B5D-9099-401B-901C-DA49C3B61D2B}" type="slidenum">
              <a:rPr lang="en-US" smtClean="0"/>
              <a:pPr>
                <a:defRPr/>
              </a:pPr>
              <a:t>15</a:t>
            </a:fld>
            <a:endParaRPr lang="en-US"/>
          </a:p>
        </p:txBody>
      </p:sp>
    </p:spTree>
    <p:extLst>
      <p:ext uri="{BB962C8B-B14F-4D97-AF65-F5344CB8AC3E}">
        <p14:creationId xmlns:p14="http://schemas.microsoft.com/office/powerpoint/2010/main" xmlns="" val="280159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0838CC13-0EC8-4F90-9461-90A8F83F6B1A}" type="slidenum">
              <a:rPr lang="en-US" sz="1300">
                <a:latin typeface="Times New Roman" pitchFamily="18" charset="0"/>
              </a:rPr>
              <a:pPr eaLnBrk="1" hangingPunct="1"/>
              <a:t>2</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lIns="94758" tIns="47378" rIns="94758" bIns="47378"/>
          <a:lstStyle/>
          <a:p>
            <a:r>
              <a:rPr lang="en-US" dirty="0"/>
              <a:t>Natural hazards are a part of life throughout Monmouth County. Some of these hazards can occur anywhere in the County – like thunderstorms, high winds, and winter storms, for example.  Others affect only limited areas – things like riverine and coastal flooding, shoreline erosion, and landslides.  Regardless of the area they impact, all of these hazards, to different degrees, have the potential to cause property loss, loss of life, economic hardship, and threats to public health and safety. When they occur, some of these hazards don’t disrupt our lives very much - even when they happen regularly.  Others, as we’ve all seen with Sandy, can turn the lives of thousands of people upside down.  In our communities, an important aspect of emergency management deals with disaster recovery - repairing damages and bringing things back to normal as quickly as possible.  An equally important part of emergency management involves </a:t>
            </a:r>
            <a:r>
              <a:rPr lang="en-US" b="1" dirty="0"/>
              <a:t>hazard mitigation </a:t>
            </a:r>
            <a:r>
              <a:rPr lang="en-US" dirty="0"/>
              <a:t>– </a:t>
            </a:r>
            <a:r>
              <a:rPr lang="en-US" i="1" dirty="0"/>
              <a:t>protecting</a:t>
            </a:r>
            <a:r>
              <a:rPr lang="en-US" dirty="0"/>
              <a:t> things </a:t>
            </a:r>
            <a:r>
              <a:rPr lang="en-US" i="1" dirty="0"/>
              <a:t>before </a:t>
            </a:r>
            <a:r>
              <a:rPr lang="en-US" dirty="0"/>
              <a:t>they get damaged, as opposed to </a:t>
            </a:r>
            <a:r>
              <a:rPr lang="en-US" i="1" dirty="0"/>
              <a:t>repairing</a:t>
            </a:r>
            <a:r>
              <a:rPr lang="en-US" dirty="0"/>
              <a:t> things </a:t>
            </a:r>
            <a:r>
              <a:rPr lang="en-US" i="1" dirty="0"/>
              <a:t>after</a:t>
            </a:r>
            <a:r>
              <a:rPr lang="en-US" dirty="0"/>
              <a:t> they get damaged.</a:t>
            </a:r>
            <a:r>
              <a:rPr lang="en-US" b="1" dirty="0"/>
              <a:t> </a:t>
            </a:r>
            <a:r>
              <a:rPr lang="en-US" dirty="0"/>
              <a:t> Hazard mitigation projects are things like elevating buildings in flood hazard areas, installing hurricane clips and storm shutters, relocating critical facilities out of hazard areas, using fire-resistant construction materials in wildfire hazard areas, etc. They can also be more procedural, like changes to local building codes or zoning.  </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0838CC13-0EC8-4F90-9461-90A8F83F6B1A}" type="slidenum">
              <a:rPr lang="en-US" sz="1300">
                <a:latin typeface="Times New Roman" pitchFamily="18" charset="0"/>
              </a:rPr>
              <a:pPr eaLnBrk="1" hangingPunct="1"/>
              <a:t>3</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lIns="94758" tIns="47378" rIns="94758" bIns="47378"/>
          <a:lstStyle/>
          <a:p>
            <a:pPr eaLnBrk="1" hangingPunct="1"/>
            <a:r>
              <a:rPr lang="en-US" dirty="0" smtClean="0"/>
              <a:t>These are some examples of types of activities that are considered “hazard mitigation”.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4</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pPr eaLnBrk="1" hangingPunct="1"/>
            <a:r>
              <a:rPr lang="en-US" dirty="0" smtClean="0"/>
              <a:t>Hazard mitigation is an important part of a community’s ability to recover from a disaster.  According to one study by the Multi-Hazard Mitigation Council (part of the National Institute of Building Sciences), every dollar paid toward hazard mitigation saves an average of $4 in future disaster related costs.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5</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35039" y="4513265"/>
            <a:ext cx="5368925" cy="4321175"/>
          </a:xfrm>
          <a:noFill/>
        </p:spPr>
        <p:txBody>
          <a:bodyPr lIns="94758" tIns="47378" rIns="94758" bIns="47378"/>
          <a:lstStyle/>
          <a:p>
            <a:r>
              <a:rPr lang="en-US" dirty="0"/>
              <a:t>A </a:t>
            </a:r>
            <a:r>
              <a:rPr lang="en-US" b="1" dirty="0"/>
              <a:t>hazard mitigation plan</a:t>
            </a:r>
            <a:r>
              <a:rPr lang="en-US" dirty="0"/>
              <a:t> describes the hazards that can occur in a community and the risks that these hazards pose, and then presents a list of actions and projects that the community would like to do to reduce these risks.  The project list is known as a “mitigation strategy.”  Natural disasters cannot be prevented from occurring.  But, if we tackle some of the biggest risks with hazard mitigation projects, a little at a time, we can be safer the next time one happens and eventually, the ‘disasters’ won’t have such a big impact on us. A good example of this might be in the case of flooding – if you have four feet of water in a residential area, you have a big problem and people are going to be recovering for months or years afterward. But if you have four feet of water on an empty lot, or in a neighborhood where the homes are elevated, things get back to normal fairly quickly. The flood ends up being less of a ‘disaster’, and more of a nuisance. That’s what the goal is of hazard mitigation, and hazard mitigation planning – to mitigate wherever we can so that our </a:t>
            </a:r>
            <a:r>
              <a:rPr lang="en-US" i="1" dirty="0"/>
              <a:t>hazards</a:t>
            </a:r>
            <a:r>
              <a:rPr lang="en-US" dirty="0"/>
              <a:t> don’t become </a:t>
            </a:r>
            <a:r>
              <a:rPr lang="en-US" i="1" dirty="0"/>
              <a:t>disasters</a:t>
            </a:r>
            <a:r>
              <a:rPr lang="en-US" dirty="0"/>
              <a:t>. </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6</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r>
              <a:rPr lang="en-US" dirty="0"/>
              <a:t>The </a:t>
            </a:r>
            <a:r>
              <a:rPr lang="en-US" b="1" dirty="0"/>
              <a:t>Multi-Jurisdictional Natural Hazard Mitigation Plan for Monmouth County</a:t>
            </a:r>
            <a:r>
              <a:rPr lang="en-US" dirty="0"/>
              <a:t> was prepared between 2007 and 2009 to meet the requirements of the Disaster Mitigation Act of 2000 (or “DMA 2000”). This Act requires all states and local governments to have a hazard mitigation plan in order to be able to apply for certain types of FEMA mitigation project grants. Development of the first plan was led by the County, under a FEMA planning grant that covered the costs of its development.  Though it wasn’t required, Monmouth County used what FEMA calls a ‘multi-jurisdictional’ approach for the plan – meaning that instead of it just being a plan for the County government, every municipality was invited to participate as equal partners with the County. This opened the door for </a:t>
            </a:r>
            <a:r>
              <a:rPr lang="en-US"/>
              <a:t>all </a:t>
            </a:r>
            <a:r>
              <a:rPr lang="en-US" smtClean="0"/>
              <a:t>municipalities to </a:t>
            </a:r>
            <a:r>
              <a:rPr lang="en-US" dirty="0"/>
              <a:t>be able apply to FEMA for hazard mitigation project grants, including monies that became available under recent Federal disaster declarations for Hurricane Irene, the remnants of Tropical Storm Lee, and of course - </a:t>
            </a:r>
            <a:r>
              <a:rPr lang="en-US" dirty="0" err="1"/>
              <a:t>Superstorm</a:t>
            </a:r>
            <a:r>
              <a:rPr lang="en-US" dirty="0"/>
              <a:t> Sandy. </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7</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r>
              <a:rPr lang="en-US" dirty="0"/>
              <a:t>To stay in compliance with DMA 2000, our plan has to be updated every five years. The update makes sure that the plan remains current in its discussion of what the local risks are, and what the risk reduction strategies are.  The first formal </a:t>
            </a:r>
            <a:r>
              <a:rPr lang="en-US" b="1" dirty="0"/>
              <a:t>plan update process </a:t>
            </a:r>
            <a:r>
              <a:rPr lang="en-US" dirty="0"/>
              <a:t>began </a:t>
            </a:r>
            <a:r>
              <a:rPr lang="en-US" dirty="0" smtClean="0"/>
              <a:t>in 2012. </a:t>
            </a:r>
            <a:r>
              <a:rPr lang="en-US" dirty="0"/>
              <a:t>We expect the updated plan to be reapproved by FEMA and adopted by all communities in </a:t>
            </a:r>
            <a:r>
              <a:rPr lang="en-US" dirty="0" smtClean="0"/>
              <a:t>2014. </a:t>
            </a:r>
            <a:r>
              <a:rPr lang="en-US" dirty="0"/>
              <a:t>The County has once again obtained FEMA grant funding to cover the cost of the plan update, and has opted to continue its ‘multi-jurisdictional’ approach.  Each jurisdiction </a:t>
            </a:r>
            <a:r>
              <a:rPr lang="en-US" dirty="0" smtClean="0"/>
              <a:t>has attended meetings</a:t>
            </a:r>
            <a:r>
              <a:rPr lang="en-US" dirty="0"/>
              <a:t>, </a:t>
            </a:r>
            <a:r>
              <a:rPr lang="en-US" dirty="0" smtClean="0"/>
              <a:t>provided feedback </a:t>
            </a:r>
            <a:r>
              <a:rPr lang="en-US" dirty="0"/>
              <a:t>in a series of topic areas, </a:t>
            </a:r>
            <a:r>
              <a:rPr lang="en-US" dirty="0" smtClean="0"/>
              <a:t>reached out </a:t>
            </a:r>
            <a:r>
              <a:rPr lang="en-US" dirty="0"/>
              <a:t>to the public and other key stakeholders, and </a:t>
            </a:r>
            <a:r>
              <a:rPr lang="en-US" dirty="0" smtClean="0"/>
              <a:t>updated their </a:t>
            </a:r>
            <a:r>
              <a:rPr lang="en-US" dirty="0"/>
              <a:t>local mitigation strategy.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8</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r>
              <a:rPr lang="en-US" dirty="0" smtClean="0"/>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70538" eaLnBrk="0" hangingPunct="0">
              <a:defRPr sz="2400">
                <a:solidFill>
                  <a:schemeClr val="tx1"/>
                </a:solidFill>
                <a:latin typeface="Tahoma" pitchFamily="34" charset="0"/>
              </a:defRPr>
            </a:lvl1pPr>
            <a:lvl2pPr marL="747059" indent="-287331" defTabSz="970538" eaLnBrk="0" hangingPunct="0">
              <a:defRPr sz="2400">
                <a:solidFill>
                  <a:schemeClr val="tx1"/>
                </a:solidFill>
                <a:latin typeface="Tahoma" pitchFamily="34" charset="0"/>
              </a:defRPr>
            </a:lvl2pPr>
            <a:lvl3pPr marL="1149321" indent="-229865" defTabSz="970538" eaLnBrk="0" hangingPunct="0">
              <a:defRPr sz="2400">
                <a:solidFill>
                  <a:schemeClr val="tx1"/>
                </a:solidFill>
                <a:latin typeface="Tahoma" pitchFamily="34" charset="0"/>
              </a:defRPr>
            </a:lvl3pPr>
            <a:lvl4pPr marL="1609049" indent="-229865" defTabSz="970538" eaLnBrk="0" hangingPunct="0">
              <a:defRPr sz="2400">
                <a:solidFill>
                  <a:schemeClr val="tx1"/>
                </a:solidFill>
                <a:latin typeface="Tahoma" pitchFamily="34" charset="0"/>
              </a:defRPr>
            </a:lvl4pPr>
            <a:lvl5pPr marL="2068777" indent="-229865" defTabSz="970538" eaLnBrk="0" hangingPunct="0">
              <a:defRPr sz="2400">
                <a:solidFill>
                  <a:schemeClr val="tx1"/>
                </a:solidFill>
                <a:latin typeface="Tahoma" pitchFamily="34" charset="0"/>
              </a:defRPr>
            </a:lvl5pPr>
            <a:lvl6pPr marL="2528506" indent="-229865" defTabSz="970538" eaLnBrk="0" fontAlgn="base" hangingPunct="0">
              <a:spcBef>
                <a:spcPct val="0"/>
              </a:spcBef>
              <a:spcAft>
                <a:spcPct val="0"/>
              </a:spcAft>
              <a:defRPr sz="2400">
                <a:solidFill>
                  <a:schemeClr val="tx1"/>
                </a:solidFill>
                <a:latin typeface="Tahoma" pitchFamily="34" charset="0"/>
              </a:defRPr>
            </a:lvl6pPr>
            <a:lvl7pPr marL="2988235" indent="-229865" defTabSz="970538" eaLnBrk="0" fontAlgn="base" hangingPunct="0">
              <a:spcBef>
                <a:spcPct val="0"/>
              </a:spcBef>
              <a:spcAft>
                <a:spcPct val="0"/>
              </a:spcAft>
              <a:defRPr sz="2400">
                <a:solidFill>
                  <a:schemeClr val="tx1"/>
                </a:solidFill>
                <a:latin typeface="Tahoma" pitchFamily="34" charset="0"/>
              </a:defRPr>
            </a:lvl7pPr>
            <a:lvl8pPr marL="3447963" indent="-229865" defTabSz="970538" eaLnBrk="0" fontAlgn="base" hangingPunct="0">
              <a:spcBef>
                <a:spcPct val="0"/>
              </a:spcBef>
              <a:spcAft>
                <a:spcPct val="0"/>
              </a:spcAft>
              <a:defRPr sz="2400">
                <a:solidFill>
                  <a:schemeClr val="tx1"/>
                </a:solidFill>
                <a:latin typeface="Tahoma" pitchFamily="34" charset="0"/>
              </a:defRPr>
            </a:lvl8pPr>
            <a:lvl9pPr marL="3907691" indent="-229865" defTabSz="970538" eaLnBrk="0" fontAlgn="base" hangingPunct="0">
              <a:spcBef>
                <a:spcPct val="0"/>
              </a:spcBef>
              <a:spcAft>
                <a:spcPct val="0"/>
              </a:spcAft>
              <a:defRPr sz="2400">
                <a:solidFill>
                  <a:schemeClr val="tx1"/>
                </a:solidFill>
                <a:latin typeface="Tahoma" pitchFamily="34" charset="0"/>
              </a:defRPr>
            </a:lvl9pPr>
          </a:lstStyle>
          <a:p>
            <a:pPr eaLnBrk="1" hangingPunct="1"/>
            <a:fld id="{E8E9EF62-61A0-4D31-8D00-C339B85E392E}" type="slidenum">
              <a:rPr lang="en-US" sz="1300">
                <a:latin typeface="Times New Roman" pitchFamily="18" charset="0"/>
              </a:rPr>
              <a:pPr eaLnBrk="1" hangingPunct="1"/>
              <a:t>9</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lIns="94758" tIns="47378" rIns="94758" bIns="47378"/>
          <a:lstStyle/>
          <a:p>
            <a:r>
              <a:rPr lang="en-US" dirty="0" smtClean="0"/>
              <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en-US"/>
          </a:p>
        </p:txBody>
      </p:sp>
      <p:sp>
        <p:nvSpPr>
          <p:cNvPr id="6" name="Slide Number Placeholder 15"/>
          <p:cNvSpPr>
            <a:spLocks noGrp="1"/>
          </p:cNvSpPr>
          <p:nvPr>
            <p:ph type="sldNum" sz="quarter" idx="11"/>
          </p:nvPr>
        </p:nvSpPr>
        <p:spPr/>
        <p:txBody>
          <a:bodyPr/>
          <a:lstStyle>
            <a:lvl1pPr>
              <a:defRPr/>
            </a:lvl1pPr>
          </a:lstStyle>
          <a:p>
            <a:pPr>
              <a:defRPr/>
            </a:pPr>
            <a:fld id="{A1324E5E-2BC2-40DC-8327-EBB0D2AB4C6B}" type="slidenum">
              <a:rPr lang="en-US"/>
              <a:pPr>
                <a:defRPr/>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302973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A920A-2EDD-4CDC-B4A5-26C46F180A8A}" type="slidenum">
              <a:rPr lang="en-US"/>
              <a:pPr>
                <a:defRPr/>
              </a:pPr>
              <a:t>‹#›</a:t>
            </a:fld>
            <a:endParaRPr lang="en-US"/>
          </a:p>
        </p:txBody>
      </p:sp>
    </p:spTree>
    <p:extLst>
      <p:ext uri="{BB962C8B-B14F-4D97-AF65-F5344CB8AC3E}">
        <p14:creationId xmlns:p14="http://schemas.microsoft.com/office/powerpoint/2010/main" xmlns="" val="245577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1E5CAA-04BA-47E1-A19A-6423BE474710}" type="slidenum">
              <a:rPr lang="en-US"/>
              <a:pPr>
                <a:defRPr/>
              </a:pPr>
              <a:t>‹#›</a:t>
            </a:fld>
            <a:endParaRPr lang="en-US"/>
          </a:p>
        </p:txBody>
      </p:sp>
    </p:spTree>
    <p:extLst>
      <p:ext uri="{BB962C8B-B14F-4D97-AF65-F5344CB8AC3E}">
        <p14:creationId xmlns:p14="http://schemas.microsoft.com/office/powerpoint/2010/main" xmlns="" val="1733999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74650"/>
            <a:ext cx="7010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3619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19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2506EF9-4256-482E-A439-F82207B84979}" type="slidenum">
              <a:rPr lang="en-US"/>
              <a:pPr>
                <a:defRPr/>
              </a:pPr>
              <a:t>‹#›</a:t>
            </a:fld>
            <a:endParaRPr lang="en-US"/>
          </a:p>
        </p:txBody>
      </p:sp>
    </p:spTree>
    <p:extLst>
      <p:ext uri="{BB962C8B-B14F-4D97-AF65-F5344CB8AC3E}">
        <p14:creationId xmlns:p14="http://schemas.microsoft.com/office/powerpoint/2010/main" xmlns="" val="14419694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E77ADE-AD38-426E-B89D-80FB5094EC33}" type="slidenum">
              <a:rPr lang="en-US"/>
              <a:pPr>
                <a:defRPr/>
              </a:pPr>
              <a:t>‹#›</a:t>
            </a:fld>
            <a:endParaRPr lang="en-US"/>
          </a:p>
        </p:txBody>
      </p:sp>
    </p:spTree>
    <p:extLst>
      <p:ext uri="{BB962C8B-B14F-4D97-AF65-F5344CB8AC3E}">
        <p14:creationId xmlns:p14="http://schemas.microsoft.com/office/powerpoint/2010/main" xmlns="" val="5610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en-US"/>
          </a:p>
        </p:txBody>
      </p:sp>
      <p:sp>
        <p:nvSpPr>
          <p:cNvPr id="7" name="Slide Number Placeholder 12"/>
          <p:cNvSpPr>
            <a:spLocks noGrp="1"/>
          </p:cNvSpPr>
          <p:nvPr>
            <p:ph type="sldNum" sz="quarter" idx="11"/>
          </p:nvPr>
        </p:nvSpPr>
        <p:spPr/>
        <p:txBody>
          <a:bodyPr/>
          <a:lstStyle>
            <a:lvl1pPr>
              <a:defRPr/>
            </a:lvl1pPr>
          </a:lstStyle>
          <a:p>
            <a:pPr>
              <a:defRPr/>
            </a:pPr>
            <a:fld id="{AD0D86BE-2F7E-412C-A300-37593E7652AA}" type="slidenum">
              <a:rPr lang="en-US"/>
              <a:pPr>
                <a:defRPr/>
              </a:pPr>
              <a:t>‹#›</a:t>
            </a:fld>
            <a:endParaRPr 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94915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2C0E5AF4-F067-4A9B-9ABA-DC218A5E0829}" type="slidenum">
              <a:rPr lang="en-US"/>
              <a:pPr>
                <a:defRPr/>
              </a:pPr>
              <a:t>‹#›</a:t>
            </a:fld>
            <a:endParaRPr lang="en-US"/>
          </a:p>
        </p:txBody>
      </p:sp>
    </p:spTree>
    <p:extLst>
      <p:ext uri="{BB962C8B-B14F-4D97-AF65-F5344CB8AC3E}">
        <p14:creationId xmlns:p14="http://schemas.microsoft.com/office/powerpoint/2010/main" xmlns="" val="194332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en-US"/>
          </a:p>
        </p:txBody>
      </p:sp>
      <p:sp>
        <p:nvSpPr>
          <p:cNvPr id="10" name="Slide Number Placeholder 14"/>
          <p:cNvSpPr>
            <a:spLocks noGrp="1"/>
          </p:cNvSpPr>
          <p:nvPr>
            <p:ph type="sldNum" sz="quarter" idx="11"/>
          </p:nvPr>
        </p:nvSpPr>
        <p:spPr/>
        <p:txBody>
          <a:bodyPr/>
          <a:lstStyle>
            <a:lvl1pPr>
              <a:defRPr/>
            </a:lvl1pPr>
          </a:lstStyle>
          <a:p>
            <a:pPr>
              <a:defRPr/>
            </a:pPr>
            <a:fld id="{69A52824-1F53-4E47-9A97-7EF447B4E117}" type="slidenum">
              <a:rPr lang="en-US"/>
              <a:pPr>
                <a:defRPr/>
              </a:pPr>
              <a:t>‹#›</a:t>
            </a:fld>
            <a:endParaRPr 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07715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A34BA32-A8E4-43B7-852F-1A961C041910}" type="slidenum">
              <a:rPr lang="en-US"/>
              <a:pPr>
                <a:defRPr/>
              </a:pPr>
              <a:t>‹#›</a:t>
            </a:fld>
            <a:endParaRPr lang="en-US"/>
          </a:p>
        </p:txBody>
      </p:sp>
    </p:spTree>
    <p:extLst>
      <p:ext uri="{BB962C8B-B14F-4D97-AF65-F5344CB8AC3E}">
        <p14:creationId xmlns:p14="http://schemas.microsoft.com/office/powerpoint/2010/main" xmlns="" val="323050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0EDE68-B826-412D-B874-AC3C9498F93A}" type="slidenum">
              <a:rPr lang="en-US"/>
              <a:pPr>
                <a:defRPr/>
              </a:pPr>
              <a:t>‹#›</a:t>
            </a:fld>
            <a:endParaRPr lang="en-US"/>
          </a:p>
        </p:txBody>
      </p:sp>
    </p:spTree>
    <p:extLst>
      <p:ext uri="{BB962C8B-B14F-4D97-AF65-F5344CB8AC3E}">
        <p14:creationId xmlns:p14="http://schemas.microsoft.com/office/powerpoint/2010/main" xmlns="" val="225318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endParaRPr lang="en-US"/>
          </a:p>
        </p:txBody>
      </p:sp>
      <p:sp>
        <p:nvSpPr>
          <p:cNvPr id="7" name="Slide Number Placeholder 15"/>
          <p:cNvSpPr>
            <a:spLocks noGrp="1"/>
          </p:cNvSpPr>
          <p:nvPr>
            <p:ph type="sldNum" sz="quarter" idx="11"/>
          </p:nvPr>
        </p:nvSpPr>
        <p:spPr/>
        <p:txBody>
          <a:bodyPr/>
          <a:lstStyle>
            <a:lvl1pPr>
              <a:defRPr/>
            </a:lvl1pPr>
          </a:lstStyle>
          <a:p>
            <a:pPr>
              <a:defRPr/>
            </a:pPr>
            <a:fld id="{707DD1BB-29F7-4A70-A16D-0DEAA3A0FEB9}" type="slidenum">
              <a:rPr lang="en-US"/>
              <a:pPr>
                <a:defRPr/>
              </a:pPr>
              <a:t>‹#›</a:t>
            </a:fld>
            <a:endParaRPr 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09642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endParaRPr lang="en-US"/>
          </a:p>
        </p:txBody>
      </p:sp>
      <p:sp>
        <p:nvSpPr>
          <p:cNvPr id="7" name="Slide Number Placeholder 13"/>
          <p:cNvSpPr>
            <a:spLocks noGrp="1"/>
          </p:cNvSpPr>
          <p:nvPr>
            <p:ph type="sldNum" sz="quarter" idx="11"/>
          </p:nvPr>
        </p:nvSpPr>
        <p:spPr/>
        <p:txBody>
          <a:bodyPr/>
          <a:lstStyle>
            <a:lvl1pPr>
              <a:defRPr/>
            </a:lvl1pPr>
          </a:lstStyle>
          <a:p>
            <a:pPr>
              <a:defRPr/>
            </a:pPr>
            <a:fld id="{CEB9EFF3-6BA4-467A-B10C-E1702C4177AB}" type="slidenum">
              <a:rPr lang="en-US"/>
              <a:pPr>
                <a:defRPr/>
              </a:pPr>
              <a:t>‹#›</a:t>
            </a:fld>
            <a:endParaRPr 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30154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en-US"/>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55742CF0-BBF7-44DC-A116-F24D7A4CDA2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28" r:id="rId1"/>
    <p:sldLayoutId id="2147483822" r:id="rId2"/>
    <p:sldLayoutId id="2147483829" r:id="rId3"/>
    <p:sldLayoutId id="2147483823" r:id="rId4"/>
    <p:sldLayoutId id="2147483830" r:id="rId5"/>
    <p:sldLayoutId id="2147483824" r:id="rId6"/>
    <p:sldLayoutId id="2147483825" r:id="rId7"/>
    <p:sldLayoutId id="2147483831" r:id="rId8"/>
    <p:sldLayoutId id="2147483832" r:id="rId9"/>
    <p:sldLayoutId id="2147483826" r:id="rId10"/>
    <p:sldLayoutId id="2147483827" r:id="rId11"/>
    <p:sldLayoutId id="2147483833" r:id="rId12"/>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2000" i="1">
              <a:solidFill>
                <a:srgbClr val="FF9933"/>
              </a:solidFill>
            </a:endParaRPr>
          </a:p>
        </p:txBody>
      </p:sp>
      <p:sp>
        <p:nvSpPr>
          <p:cNvPr id="8195"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pic>
        <p:nvPicPr>
          <p:cNvPr id="16389" name="Picture 15"/>
          <p:cNvPicPr>
            <a:picLocks noChangeArrowheads="1"/>
          </p:cNvPicPr>
          <p:nvPr/>
        </p:nvPicPr>
        <p:blipFill>
          <a:blip r:embed="rId3" cstate="print">
            <a:lum bright="36000"/>
            <a:extLst>
              <a:ext uri="{28A0092B-C50C-407E-A947-70E740481C1C}">
                <a14:useLocalDpi xmlns:a14="http://schemas.microsoft.com/office/drawing/2010/main" xmlns="" val="0"/>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Rectangle 17"/>
          <p:cNvSpPr>
            <a:spLocks noChangeArrowheads="1"/>
          </p:cNvSpPr>
          <p:nvPr/>
        </p:nvSpPr>
        <p:spPr bwMode="auto">
          <a:xfrm>
            <a:off x="0" y="1177203"/>
            <a:ext cx="9144000" cy="200025"/>
          </a:xfrm>
          <a:prstGeom prst="rect">
            <a:avLst/>
          </a:prstGeom>
          <a:solidFill>
            <a:srgbClr val="C00000"/>
          </a:solidFill>
          <a:ln>
            <a:noFill/>
          </a:ln>
          <a:effectLst/>
          <a:scene3d>
            <a:camera prst="orthographicFront"/>
            <a:lightRig rig="threePt" dir="t"/>
          </a:scene3d>
          <a:sp3d>
            <a:bevelT/>
          </a:sp3d>
        </p:spPr>
        <p:txBody>
          <a:bodyPr wrap="none" anchor="ctr"/>
          <a:lstStyle/>
          <a:p>
            <a:pPr algn="ctr">
              <a:defRPr/>
            </a:pPr>
            <a:endParaRPr lang="en-US"/>
          </a:p>
        </p:txBody>
      </p:sp>
      <p:sp>
        <p:nvSpPr>
          <p:cNvPr id="16391" name="Text Box 18"/>
          <p:cNvSpPr txBox="1">
            <a:spLocks noChangeArrowheads="1"/>
          </p:cNvSpPr>
          <p:nvPr/>
        </p:nvSpPr>
        <p:spPr bwMode="auto">
          <a:xfrm>
            <a:off x="1619250" y="215900"/>
            <a:ext cx="6119813" cy="830263"/>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smtClean="0">
                <a:solidFill>
                  <a:schemeClr val="bg2"/>
                </a:solidFill>
                <a:effectLst>
                  <a:outerShdw blurRad="38100" dist="38100" dir="2700000" algn="tl">
                    <a:srgbClr val="000000">
                      <a:alpha val="43137"/>
                    </a:srgbClr>
                  </a:outerShdw>
                </a:effectLst>
              </a:rPr>
              <a:t>Monmouth County Multi-Jurisdictional</a:t>
            </a:r>
          </a:p>
          <a:p>
            <a:pPr algn="ctr" eaLnBrk="1" hangingPunct="1">
              <a:defRPr/>
            </a:pPr>
            <a:r>
              <a:rPr lang="en-US" b="1" dirty="0" smtClean="0">
                <a:solidFill>
                  <a:schemeClr val="bg2"/>
                </a:solidFill>
                <a:effectLst>
                  <a:outerShdw blurRad="38100" dist="38100" dir="2700000" algn="tl">
                    <a:srgbClr val="000000">
                      <a:alpha val="43137"/>
                    </a:srgbClr>
                  </a:outerShdw>
                </a:effectLst>
              </a:rPr>
              <a:t>Hazard Mitigation Plan Update</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4644" t="18236" r="27142" b="7731"/>
          <a:stretch/>
        </p:blipFill>
        <p:spPr bwMode="auto">
          <a:xfrm>
            <a:off x="2809875" y="1724023"/>
            <a:ext cx="3524250" cy="4267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078313"/>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sz="1200"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 </a:t>
            </a:r>
            <a:r>
              <a:rPr lang="en-US" dirty="0">
                <a:solidFill>
                  <a:srgbClr val="C00000"/>
                </a:solidFill>
                <a:latin typeface="Futura Lt BT" pitchFamily="34" charset="0"/>
              </a:rPr>
              <a:t>Hazard mitigation plan updates:</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Each jurisdiction in the county has participated in the first plan update process, 2012-2014</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Attended meetings</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Conducted outreach</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Provided information and feedback</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Updated their municipal mitigation action plan</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Is reviewing and commenting on the Draft document</a:t>
            </a:r>
          </a:p>
          <a:p>
            <a:pPr marL="1257300" lvl="2" indent="-342900">
              <a:buFont typeface="Arial" pitchFamily="34" charset="0"/>
              <a:buChar char="•"/>
              <a:defRPr/>
            </a:pPr>
            <a:endParaRPr lang="en-US" dirty="0" smtClean="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2">
              <a:defRPr/>
            </a:pPr>
            <a:endParaRPr lang="en-US" dirty="0" smtClean="0">
              <a:solidFill>
                <a:schemeClr val="bg1">
                  <a:lumMod val="75000"/>
                </a:schemeClr>
              </a:solidFill>
              <a:latin typeface="Futura Lt BT" pitchFamily="34" charset="0"/>
              <a:ea typeface="+mj-ea"/>
              <a:cs typeface="+mj-cs"/>
            </a:endParaRPr>
          </a:p>
          <a:p>
            <a:pPr lvl="2">
              <a:defRPr/>
            </a:pP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11442646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078313"/>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sz="1200"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 </a:t>
            </a:r>
            <a:r>
              <a:rPr lang="en-US" dirty="0">
                <a:solidFill>
                  <a:srgbClr val="C00000"/>
                </a:solidFill>
                <a:latin typeface="Futura Lt BT" pitchFamily="34" charset="0"/>
              </a:rPr>
              <a:t>Hazard mitigation plan updates:</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Updated risk assessment </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Updated hazard and vulnerability data to reflect recent events; and new data, studies, reports, etc.</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Updated NFIP data (new flood maps, latest information on Repetitive Loss Properties, etc.)</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Updated to reflect changes in development in hazard prone areas</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Quantification of completed projects</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Updated plan implementation and monitoring strategy for the next five year cycle</a:t>
            </a:r>
          </a:p>
          <a:p>
            <a:pPr lvl="2">
              <a:defRPr/>
            </a:pP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5375448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078313"/>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sz="1200"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 </a:t>
            </a:r>
            <a:r>
              <a:rPr lang="en-US" dirty="0">
                <a:solidFill>
                  <a:srgbClr val="C00000"/>
                </a:solidFill>
                <a:latin typeface="Futura Lt BT" pitchFamily="34" charset="0"/>
              </a:rPr>
              <a:t>Hazard mitigation plan updates:</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Update/expand mitigation strategies (action plans) to ensure that they represent a robust strategy for reducing risk</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Describe the status of each action in the previous plan:</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Completed?</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Still relevant?</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Will it be included in the </a:t>
            </a:r>
            <a:r>
              <a:rPr lang="en-US" dirty="0" err="1" smtClean="0">
                <a:solidFill>
                  <a:schemeClr val="bg1">
                    <a:lumMod val="75000"/>
                  </a:schemeClr>
                </a:solidFill>
                <a:latin typeface="Futura Lt BT" pitchFamily="34" charset="0"/>
                <a:ea typeface="+mj-ea"/>
                <a:cs typeface="+mj-cs"/>
              </a:rPr>
              <a:t>udpated</a:t>
            </a:r>
            <a:r>
              <a:rPr lang="en-US" dirty="0" smtClean="0">
                <a:solidFill>
                  <a:schemeClr val="bg1">
                    <a:lumMod val="75000"/>
                  </a:schemeClr>
                </a:solidFill>
                <a:latin typeface="Futura Lt BT" pitchFamily="34" charset="0"/>
                <a:ea typeface="+mj-ea"/>
                <a:cs typeface="+mj-cs"/>
              </a:rPr>
              <a:t> action plan (why or why not)</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Have any priorities changes? If so, how/why?</a:t>
            </a:r>
          </a:p>
          <a:p>
            <a:pPr lvl="2">
              <a:defRPr/>
            </a:pPr>
            <a:endParaRPr lang="en-US" dirty="0" smtClean="0">
              <a:solidFill>
                <a:schemeClr val="bg1">
                  <a:lumMod val="75000"/>
                </a:schemeClr>
              </a:solidFill>
              <a:latin typeface="Futura Lt BT" pitchFamily="34" charset="0"/>
              <a:ea typeface="+mj-ea"/>
              <a:cs typeface="+mj-cs"/>
            </a:endParaRPr>
          </a:p>
          <a:p>
            <a:pPr lvl="2">
              <a:defRPr/>
            </a:pP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32343576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078313"/>
          </a:xfrm>
          <a:prstGeom prst="rect">
            <a:avLst/>
          </a:prstGeom>
          <a:solidFill>
            <a:schemeClr val="tx1"/>
          </a:solidFill>
          <a:ln w="19050" cmpd="dbl">
            <a:solidFill>
              <a:schemeClr val="tx1"/>
            </a:solidFill>
          </a:ln>
        </p:spPr>
        <p:txBody>
          <a:bodyPr rIns="548640">
            <a:spAutoFit/>
          </a:bodyPr>
          <a:lstStyle/>
          <a:p>
            <a:pPr lvl="2">
              <a:defRPr/>
            </a:pPr>
            <a:endParaRPr lang="en-US" sz="1200" dirty="0">
              <a:solidFill>
                <a:schemeClr val="bg1">
                  <a:lumMod val="75000"/>
                </a:schemeClr>
              </a:solidFill>
              <a:latin typeface="Futura Lt BT" pitchFamily="34" charset="0"/>
              <a:ea typeface="+mj-ea"/>
              <a:cs typeface="+mj-cs"/>
            </a:endParaRPr>
          </a:p>
          <a:p>
            <a:pPr marL="457200" lvl="2">
              <a:defRPr/>
            </a:pPr>
            <a:r>
              <a:rPr lang="en-US" dirty="0">
                <a:solidFill>
                  <a:srgbClr val="C00000"/>
                </a:solidFill>
                <a:latin typeface="Futura Lt BT" pitchFamily="34" charset="0"/>
              </a:rPr>
              <a:t>Additional things considered in this </a:t>
            </a:r>
            <a:r>
              <a:rPr lang="en-US" dirty="0" smtClean="0">
                <a:solidFill>
                  <a:srgbClr val="C00000"/>
                </a:solidFill>
                <a:latin typeface="Futura Lt BT" pitchFamily="34" charset="0"/>
              </a:rPr>
              <a:t>update:</a:t>
            </a:r>
            <a:endParaRPr lang="en-US" dirty="0">
              <a:solidFill>
                <a:srgbClr val="C00000"/>
              </a:solidFill>
              <a:latin typeface="Futura Lt BT" pitchFamily="34" charset="0"/>
            </a:endParaRP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Climate change / sea level rise</a:t>
            </a:r>
          </a:p>
          <a:p>
            <a:pPr marL="17145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HAZUS Level 2</a:t>
            </a:r>
          </a:p>
          <a:p>
            <a:pPr marL="2171700" lvl="4" indent="-342900">
              <a:buFont typeface="Arial" pitchFamily="34" charset="0"/>
              <a:buChar char="•"/>
              <a:defRPr/>
            </a:pPr>
            <a:r>
              <a:rPr lang="en-US" dirty="0" smtClean="0">
                <a:solidFill>
                  <a:schemeClr val="bg1">
                    <a:lumMod val="75000"/>
                  </a:schemeClr>
                </a:solidFill>
                <a:latin typeface="Futura Lt BT" pitchFamily="34" charset="0"/>
                <a:ea typeface="+mj-ea"/>
                <a:cs typeface="+mj-cs"/>
              </a:rPr>
              <a:t>HAZUS is a software package which estimates damages from certain hazard events. Level 1 uses nationwide data primarily from the Census.  Level 2 allows for the use of particular parcel data, and therefore provides improved damage estimates</a:t>
            </a:r>
          </a:p>
          <a:p>
            <a:pPr marL="2171700" lvl="4"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2171700" lvl="4" indent="-342900">
              <a:buFont typeface="Arial" pitchFamily="34" charset="0"/>
              <a:buChar char="•"/>
              <a:defRPr/>
            </a:pPr>
            <a:endParaRPr lang="en-US" dirty="0" smtClean="0">
              <a:solidFill>
                <a:schemeClr val="bg1">
                  <a:lumMod val="75000"/>
                </a:schemeClr>
              </a:solidFill>
              <a:latin typeface="Futura Lt BT" pitchFamily="34" charset="0"/>
              <a:ea typeface="+mj-ea"/>
              <a:cs typeface="+mj-cs"/>
            </a:endParaRPr>
          </a:p>
          <a:p>
            <a:pPr lvl="2">
              <a:defRPr/>
            </a:pPr>
            <a:endParaRPr lang="en-US" dirty="0" smtClean="0">
              <a:solidFill>
                <a:schemeClr val="bg1">
                  <a:lumMod val="75000"/>
                </a:schemeClr>
              </a:solidFill>
              <a:latin typeface="Futura Lt BT" pitchFamily="34" charset="0"/>
              <a:ea typeface="+mj-ea"/>
              <a:cs typeface="+mj-cs"/>
            </a:endParaRPr>
          </a:p>
          <a:p>
            <a:pPr lvl="2">
              <a:defRPr/>
            </a:pP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11433845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601533"/>
          </a:xfrm>
          <a:prstGeom prst="rect">
            <a:avLst/>
          </a:prstGeom>
          <a:solidFill>
            <a:schemeClr val="tx1"/>
          </a:solidFill>
          <a:ln w="19050" cmpd="dbl">
            <a:solidFill>
              <a:schemeClr val="tx1"/>
            </a:solidFill>
          </a:ln>
        </p:spPr>
        <p:txBody>
          <a:bodyPr rIns="548640">
            <a:spAutoFit/>
          </a:bodyPr>
          <a:lstStyle/>
          <a:p>
            <a:pPr lvl="2">
              <a:defRPr/>
            </a:pPr>
            <a:endParaRPr lang="en-US" sz="1200" dirty="0">
              <a:solidFill>
                <a:schemeClr val="bg1">
                  <a:lumMod val="75000"/>
                </a:schemeClr>
              </a:solidFill>
              <a:latin typeface="Futura Lt BT" pitchFamily="34" charset="0"/>
              <a:ea typeface="+mj-ea"/>
              <a:cs typeface="+mj-cs"/>
            </a:endParaRPr>
          </a:p>
          <a:p>
            <a:pPr marL="457200" lvl="2">
              <a:defRPr/>
            </a:pPr>
            <a:r>
              <a:rPr lang="en-US" dirty="0" smtClean="0">
                <a:solidFill>
                  <a:srgbClr val="C00000"/>
                </a:solidFill>
                <a:latin typeface="Futura Lt BT" pitchFamily="34" charset="0"/>
              </a:rPr>
              <a:t>Next Steps :</a:t>
            </a:r>
            <a:endParaRPr lang="en-US" dirty="0">
              <a:solidFill>
                <a:srgbClr val="C00000"/>
              </a:solidFill>
              <a:latin typeface="Futura Lt BT" pitchFamily="34" charset="0"/>
            </a:endParaRPr>
          </a:p>
          <a:p>
            <a:pPr marL="800100" lvl="1" indent="-342900">
              <a:buFont typeface="Arial" pitchFamily="34" charset="0"/>
              <a:buChar char="•"/>
              <a:defRPr/>
            </a:pPr>
            <a:endParaRPr lang="en-US" sz="1000" dirty="0">
              <a:solidFill>
                <a:schemeClr val="bg1">
                  <a:lumMod val="75000"/>
                </a:schemeClr>
              </a:solidFill>
              <a:latin typeface="Futura Lt BT" pitchFamily="34" charset="0"/>
              <a:ea typeface="+mj-ea"/>
              <a:cs typeface="+mj-cs"/>
            </a:endParaRPr>
          </a:p>
          <a:p>
            <a:pPr marL="15494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Comments on the Draft Update due 11/18/14</a:t>
            </a:r>
          </a:p>
          <a:p>
            <a:pPr marL="15494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State and Federal agency reviews-ongoing</a:t>
            </a:r>
          </a:p>
          <a:p>
            <a:pPr marL="15494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Incorporation of agency comments </a:t>
            </a:r>
          </a:p>
          <a:p>
            <a:pPr marL="1549400" lvl="3" indent="-342900">
              <a:buFont typeface="Arial" pitchFamily="34" charset="0"/>
              <a:buChar char="•"/>
              <a:defRPr/>
            </a:pPr>
            <a:r>
              <a:rPr lang="en-US" dirty="0">
                <a:solidFill>
                  <a:schemeClr val="bg1">
                    <a:lumMod val="75000"/>
                  </a:schemeClr>
                </a:solidFill>
                <a:latin typeface="Futura Lt BT" pitchFamily="34" charset="0"/>
                <a:ea typeface="+mj-ea"/>
                <a:cs typeface="+mj-cs"/>
              </a:rPr>
              <a:t>S</a:t>
            </a:r>
            <a:r>
              <a:rPr lang="en-US" dirty="0" smtClean="0">
                <a:solidFill>
                  <a:schemeClr val="bg1">
                    <a:lumMod val="75000"/>
                  </a:schemeClr>
                </a:solidFill>
                <a:latin typeface="Futura Lt BT" pitchFamily="34" charset="0"/>
                <a:ea typeface="+mj-ea"/>
                <a:cs typeface="+mj-cs"/>
              </a:rPr>
              <a:t>ubmittal of a Revised Draft to State and FEMA</a:t>
            </a:r>
          </a:p>
          <a:p>
            <a:pPr marL="15494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State and FEMA deem plan “Approvable Pending Adoption”</a:t>
            </a:r>
          </a:p>
          <a:p>
            <a:pPr marL="15494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Consultants prepare a Final version of the document</a:t>
            </a:r>
          </a:p>
          <a:p>
            <a:pPr marL="15494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Each jurisdiction will pass a resolution to formally adopt the plan and commit to implementing the mitigation actions and projects within it</a:t>
            </a:r>
          </a:p>
          <a:p>
            <a:pPr marL="1549400" lvl="3" indent="-342900">
              <a:buFont typeface="Arial" pitchFamily="34" charset="0"/>
              <a:buChar char="•"/>
              <a:defRPr/>
            </a:pPr>
            <a:r>
              <a:rPr lang="en-US" dirty="0" smtClean="0">
                <a:solidFill>
                  <a:schemeClr val="bg1">
                    <a:lumMod val="75000"/>
                  </a:schemeClr>
                </a:solidFill>
                <a:latin typeface="Futura Lt BT" pitchFamily="34" charset="0"/>
                <a:ea typeface="+mj-ea"/>
                <a:cs typeface="+mj-cs"/>
              </a:rPr>
              <a:t>When FEMA receives the adoption resolution, the plan is considered to be approved and “in place” for that community</a:t>
            </a: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17996402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127125" y="0"/>
            <a:ext cx="8016875" cy="1066800"/>
          </a:xfrm>
        </p:spPr>
        <p:txBody>
          <a:bodyPr/>
          <a:lstStyle/>
          <a:p>
            <a:pPr eaLnBrk="1" fontAlgn="auto" hangingPunct="1">
              <a:spcAft>
                <a:spcPts val="0"/>
              </a:spcAft>
              <a:defRPr/>
            </a:pPr>
            <a:r>
              <a:rPr lang="en-US" sz="3100" dirty="0" smtClean="0">
                <a:solidFill>
                  <a:srgbClr val="FFFF00"/>
                </a:solidFill>
                <a:latin typeface="AvantGarde Md BT" pitchFamily="34" charset="0"/>
              </a:rPr>
              <a:t> For More Information / To Become Involved</a:t>
            </a:r>
          </a:p>
        </p:txBody>
      </p:sp>
      <p:graphicFrame>
        <p:nvGraphicFramePr>
          <p:cNvPr id="2" name="Diagram 1"/>
          <p:cNvGraphicFramePr/>
          <p:nvPr>
            <p:extLst>
              <p:ext uri="{D42A27DB-BD31-4B8C-83A1-F6EECF244321}">
                <p14:modId xmlns:p14="http://schemas.microsoft.com/office/powerpoint/2010/main" xmlns="" val="2024473122"/>
              </p:ext>
            </p:extLst>
          </p:nvPr>
        </p:nvGraphicFramePr>
        <p:xfrm>
          <a:off x="1220788" y="1422400"/>
          <a:ext cx="6870932" cy="4769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0" descr="OEM Gif 2"/>
          <p:cNvPicPr>
            <a:picLocks noChangeAspect="1" noChangeArrowheads="1"/>
          </p:cNvPicPr>
          <p:nvPr/>
        </p:nvPicPr>
        <p:blipFill>
          <a:blip r:embed="rId8" cstate="print"/>
          <a:srcRect/>
          <a:stretch>
            <a:fillRect/>
          </a:stretch>
        </p:blipFill>
        <p:spPr bwMode="auto">
          <a:xfrm>
            <a:off x="249238" y="157163"/>
            <a:ext cx="895350" cy="99853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447800"/>
            <a:ext cx="9144000" cy="5262979"/>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Hazard mitigation:    </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b="1" i="1" dirty="0" smtClean="0">
                <a:solidFill>
                  <a:schemeClr val="bg1">
                    <a:lumMod val="75000"/>
                  </a:schemeClr>
                </a:solidFill>
                <a:latin typeface="Futura Lt BT" pitchFamily="34" charset="0"/>
                <a:ea typeface="+mj-ea"/>
                <a:cs typeface="+mj-cs"/>
              </a:rPr>
              <a:t>Sustained</a:t>
            </a:r>
            <a:r>
              <a:rPr lang="en-US" b="1" dirty="0" smtClean="0">
                <a:solidFill>
                  <a:schemeClr val="bg1">
                    <a:lumMod val="75000"/>
                  </a:schemeClr>
                </a:solidFill>
                <a:latin typeface="Futura Lt BT" pitchFamily="34" charset="0"/>
                <a:ea typeface="+mj-ea"/>
                <a:cs typeface="+mj-cs"/>
              </a:rPr>
              <a:t> </a:t>
            </a:r>
            <a:r>
              <a:rPr lang="en-US" dirty="0" smtClean="0">
                <a:solidFill>
                  <a:schemeClr val="bg1">
                    <a:lumMod val="75000"/>
                  </a:schemeClr>
                </a:solidFill>
                <a:latin typeface="Futura Lt BT" pitchFamily="34" charset="0"/>
                <a:ea typeface="+mj-ea"/>
                <a:cs typeface="+mj-cs"/>
              </a:rPr>
              <a:t>actions taken to reduce </a:t>
            </a:r>
            <a:r>
              <a:rPr lang="en-US" b="1" i="1" dirty="0" smtClean="0">
                <a:solidFill>
                  <a:schemeClr val="bg1">
                    <a:lumMod val="75000"/>
                  </a:schemeClr>
                </a:solidFill>
                <a:latin typeface="Futura Lt BT" pitchFamily="34" charset="0"/>
                <a:ea typeface="+mj-ea"/>
                <a:cs typeface="+mj-cs"/>
              </a:rPr>
              <a:t>long-term</a:t>
            </a:r>
            <a:r>
              <a:rPr lang="en-US" dirty="0" smtClean="0">
                <a:solidFill>
                  <a:schemeClr val="bg1">
                    <a:lumMod val="75000"/>
                  </a:schemeClr>
                </a:solidFill>
                <a:latin typeface="Futura Lt BT" pitchFamily="34" charset="0"/>
                <a:ea typeface="+mj-ea"/>
                <a:cs typeface="+mj-cs"/>
              </a:rPr>
              <a:t> risk to life and property</a:t>
            </a: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a:solidFill>
                  <a:schemeClr val="bg1">
                    <a:lumMod val="75000"/>
                  </a:schemeClr>
                </a:solidFill>
                <a:latin typeface="Futura Lt BT" pitchFamily="34" charset="0"/>
                <a:ea typeface="+mj-ea"/>
                <a:cs typeface="+mj-cs"/>
              </a:rPr>
              <a:t>Natural disasters can’t be prevented, but their impacts can be reduced through hazard mitigation.</a:t>
            </a: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defRPr/>
            </a:pPr>
            <a:r>
              <a:rPr lang="en-US" dirty="0">
                <a:solidFill>
                  <a:schemeClr val="bg1">
                    <a:lumMod val="75000"/>
                  </a:schemeClr>
                </a:solidFill>
                <a:latin typeface="Futura Lt BT" pitchFamily="34" charset="0"/>
                <a:ea typeface="+mj-ea"/>
                <a:cs typeface="+mj-cs"/>
              </a:rPr>
              <a:t> 	</a:t>
            </a: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2">
              <a:defRPr/>
            </a:pPr>
            <a:r>
              <a:rPr lang="en-US" dirty="0" smtClean="0">
                <a:solidFill>
                  <a:schemeClr val="bg1">
                    <a:lumMod val="75000"/>
                  </a:schemeClr>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p:txBody>
      </p:sp>
      <p:sp>
        <p:nvSpPr>
          <p:cNvPr id="39939"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1065" y="4446079"/>
            <a:ext cx="2009135" cy="226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2438827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447800"/>
            <a:ext cx="9144000" cy="5262979"/>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 </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b="1" dirty="0" smtClean="0">
                <a:solidFill>
                  <a:schemeClr val="bg1">
                    <a:lumMod val="75000"/>
                  </a:schemeClr>
                </a:solidFill>
                <a:latin typeface="Futura Lt BT" pitchFamily="34" charset="0"/>
                <a:ea typeface="+mj-ea"/>
                <a:cs typeface="+mj-cs"/>
              </a:rPr>
              <a:t>Elevation of Structures</a:t>
            </a:r>
          </a:p>
          <a:p>
            <a:pPr marL="1257300" lvl="2" indent="-342900">
              <a:buFont typeface="Arial" pitchFamily="34" charset="0"/>
              <a:buChar char="•"/>
              <a:defRPr/>
            </a:pPr>
            <a:r>
              <a:rPr lang="en-US" b="1" dirty="0" smtClean="0">
                <a:solidFill>
                  <a:schemeClr val="bg1">
                    <a:lumMod val="75000"/>
                  </a:schemeClr>
                </a:solidFill>
                <a:latin typeface="Futura Lt BT" pitchFamily="34" charset="0"/>
                <a:ea typeface="+mj-ea"/>
                <a:cs typeface="+mj-cs"/>
              </a:rPr>
              <a:t>Property Acquisitions</a:t>
            </a:r>
          </a:p>
          <a:p>
            <a:pPr marL="1257300" lvl="2" indent="-342900">
              <a:buFont typeface="Arial" pitchFamily="34" charset="0"/>
              <a:buChar char="•"/>
              <a:defRPr/>
            </a:pPr>
            <a:r>
              <a:rPr lang="en-US" b="1" dirty="0" smtClean="0">
                <a:solidFill>
                  <a:schemeClr val="bg1">
                    <a:lumMod val="75000"/>
                  </a:schemeClr>
                </a:solidFill>
                <a:latin typeface="Futura Lt BT" pitchFamily="34" charset="0"/>
                <a:ea typeface="+mj-ea"/>
                <a:cs typeface="+mj-cs"/>
              </a:rPr>
              <a:t>Elevation of Utilities</a:t>
            </a:r>
          </a:p>
          <a:p>
            <a:pPr marL="1257300" lvl="2" indent="-342900">
              <a:buFont typeface="Arial" pitchFamily="34" charset="0"/>
              <a:buChar char="•"/>
              <a:defRPr/>
            </a:pPr>
            <a:r>
              <a:rPr lang="en-US" b="1" dirty="0" smtClean="0">
                <a:solidFill>
                  <a:schemeClr val="bg1">
                    <a:lumMod val="75000"/>
                  </a:schemeClr>
                </a:solidFill>
                <a:latin typeface="Futura Lt BT" pitchFamily="34" charset="0"/>
                <a:ea typeface="+mj-ea"/>
                <a:cs typeface="+mj-cs"/>
              </a:rPr>
              <a:t>Storm Shutters</a:t>
            </a:r>
          </a:p>
          <a:p>
            <a:pPr marL="1257300" lvl="2" indent="-342900">
              <a:buFont typeface="Arial" pitchFamily="34" charset="0"/>
              <a:buChar char="•"/>
              <a:defRPr/>
            </a:pPr>
            <a:r>
              <a:rPr lang="en-US" b="1" dirty="0" smtClean="0">
                <a:solidFill>
                  <a:schemeClr val="bg1">
                    <a:lumMod val="75000"/>
                  </a:schemeClr>
                </a:solidFill>
                <a:latin typeface="Futura Lt BT" pitchFamily="34" charset="0"/>
                <a:ea typeface="+mj-ea"/>
                <a:cs typeface="+mj-cs"/>
              </a:rPr>
              <a:t>Flood </a:t>
            </a:r>
            <a:r>
              <a:rPr lang="en-US" b="1" dirty="0" smtClean="0">
                <a:solidFill>
                  <a:schemeClr val="bg1">
                    <a:lumMod val="75000"/>
                  </a:schemeClr>
                </a:solidFill>
                <a:latin typeface="Futura Lt BT" pitchFamily="34" charset="0"/>
                <a:ea typeface="+mj-ea"/>
                <a:cs typeface="+mj-cs"/>
              </a:rPr>
              <a:t>Reduction</a:t>
            </a:r>
          </a:p>
          <a:p>
            <a:pPr marL="1257300" lvl="2" indent="-342900">
              <a:buFont typeface="Arial" pitchFamily="34" charset="0"/>
              <a:buChar char="•"/>
              <a:defRPr/>
            </a:pPr>
            <a:r>
              <a:rPr lang="en-US" b="1" dirty="0" smtClean="0">
                <a:solidFill>
                  <a:schemeClr val="bg1">
                    <a:lumMod val="75000"/>
                  </a:schemeClr>
                </a:solidFill>
                <a:latin typeface="Futura Lt BT" pitchFamily="34" charset="0"/>
                <a:ea typeface="+mj-ea"/>
                <a:cs typeface="+mj-cs"/>
              </a:rPr>
              <a:t>Safe Rooms</a:t>
            </a:r>
          </a:p>
          <a:p>
            <a:pPr marL="1257300" lvl="2" indent="-342900">
              <a:buFont typeface="Arial" pitchFamily="34" charset="0"/>
              <a:buChar char="•"/>
              <a:defRPr/>
            </a:pPr>
            <a:r>
              <a:rPr lang="en-US" b="1" dirty="0" smtClean="0">
                <a:solidFill>
                  <a:schemeClr val="bg1">
                    <a:lumMod val="75000"/>
                  </a:schemeClr>
                </a:solidFill>
                <a:latin typeface="Futura Lt BT" pitchFamily="34" charset="0"/>
                <a:ea typeface="+mj-ea"/>
                <a:cs typeface="+mj-cs"/>
              </a:rPr>
              <a:t>Soil Stabilization </a:t>
            </a:r>
            <a:r>
              <a:rPr lang="en-US" dirty="0" smtClean="0">
                <a:solidFill>
                  <a:schemeClr val="bg1">
                    <a:lumMod val="75000"/>
                  </a:schemeClr>
                </a:solidFill>
                <a:latin typeface="Futura Lt BT" pitchFamily="34" charset="0"/>
                <a:ea typeface="+mj-ea"/>
                <a:cs typeface="+mj-cs"/>
              </a:rPr>
              <a:t> </a:t>
            </a:r>
            <a:r>
              <a:rPr lang="en-US" dirty="0">
                <a:solidFill>
                  <a:schemeClr val="bg1">
                    <a:lumMod val="75000"/>
                  </a:schemeClr>
                </a:solidFill>
                <a:latin typeface="Futura Lt BT" pitchFamily="34" charset="0"/>
                <a:ea typeface="+mj-ea"/>
                <a:cs typeface="+mj-cs"/>
              </a:rPr>
              <a:t>	</a:t>
            </a: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
        <p:nvSpPr>
          <p:cNvPr id="39939"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584114" y="1912293"/>
            <a:ext cx="1478290" cy="461665"/>
          </a:xfrm>
          <a:prstGeom prst="rect">
            <a:avLst/>
          </a:prstGeom>
        </p:spPr>
        <p:txBody>
          <a:bodyPr wrap="none">
            <a:spAutoFit/>
          </a:bodyPr>
          <a:lstStyle/>
          <a:p>
            <a:r>
              <a:rPr lang="en-US" dirty="0" smtClean="0">
                <a:solidFill>
                  <a:srgbClr val="C00000"/>
                </a:solidFill>
                <a:latin typeface="Futura Lt BT" pitchFamily="34" charset="0"/>
              </a:rPr>
              <a:t>Examples:</a:t>
            </a:r>
            <a:endParaRPr lang="en-US" dirty="0"/>
          </a:p>
        </p:txBody>
      </p:sp>
      <p:pic>
        <p:nvPicPr>
          <p:cNvPr id="9"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19544" t="1" r="21728" b="5171"/>
          <a:stretch/>
        </p:blipFill>
        <p:spPr bwMode="auto">
          <a:xfrm>
            <a:off x="4976018" y="1744414"/>
            <a:ext cx="1457325" cy="1764507"/>
          </a:xfrm>
          <a:prstGeom prst="rect">
            <a:avLst/>
          </a:prstGeom>
          <a:noFill/>
          <a:ln w="38100" cmpd="sng">
            <a:solidFill>
              <a:schemeClr val="accent4"/>
            </a:solidFill>
          </a:ln>
          <a:extLst>
            <a:ext uri="{909E8E84-426E-40DD-AFC4-6F175D3DCCD1}">
              <a14:hiddenFill xmlns:a14="http://schemas.microsoft.com/office/drawing/2010/main" xmlns="">
                <a:solidFill>
                  <a:srgbClr val="FFFFFF"/>
                </a:solidFill>
              </a14:hiddenFill>
            </a:ext>
          </a:extLst>
        </p:spPr>
      </p:pic>
      <p:pic>
        <p:nvPicPr>
          <p:cNvPr id="10" name="Picture 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3586" y="1744414"/>
            <a:ext cx="1671035" cy="1017836"/>
          </a:xfrm>
          <a:prstGeom prst="rect">
            <a:avLst/>
          </a:prstGeom>
          <a:noFill/>
          <a:ln w="38100" cmpd="sng">
            <a:solidFill>
              <a:schemeClr val="accent4"/>
            </a:solidFill>
          </a:ln>
          <a:extLst>
            <a:ext uri="{909E8E84-426E-40DD-AFC4-6F175D3DCCD1}">
              <a14:hiddenFill xmlns:a14="http://schemas.microsoft.com/office/drawing/2010/main" xmlns="">
                <a:solidFill>
                  <a:srgbClr val="FFFFFF"/>
                </a:solidFill>
              </a14:hiddenFill>
            </a:ext>
          </a:extLst>
        </p:spPr>
      </p:pic>
      <p:pic>
        <p:nvPicPr>
          <p:cNvPr id="12" name="Picture 11"/>
          <p:cNvPicPr>
            <a:picLocks/>
          </p:cNvPicPr>
          <p:nvPr/>
        </p:nvPicPr>
        <p:blipFill>
          <a:blip r:embed="rId6" cstate="print"/>
          <a:stretch>
            <a:fillRect/>
          </a:stretch>
        </p:blipFill>
        <p:spPr>
          <a:xfrm>
            <a:off x="6613933" y="2925229"/>
            <a:ext cx="1673352" cy="1014984"/>
          </a:xfrm>
          <a:prstGeom prst="rect">
            <a:avLst/>
          </a:prstGeom>
          <a:noFill/>
          <a:ln w="38100" cmpd="sng">
            <a:solidFill>
              <a:schemeClr val="accent4"/>
            </a:solidFill>
          </a:ln>
        </p:spPr>
      </p:pic>
      <p:pic>
        <p:nvPicPr>
          <p:cNvPr id="13" name="Picture 1"/>
          <p:cNvPicPr>
            <a:picLocks noChangeAspect="1"/>
          </p:cNvPicPr>
          <p:nvPr/>
        </p:nvPicPr>
        <p:blipFill>
          <a:blip r:embed="rId7" cstate="print"/>
          <a:srcRect/>
          <a:stretch>
            <a:fillRect/>
          </a:stretch>
        </p:blipFill>
        <p:spPr bwMode="auto">
          <a:xfrm>
            <a:off x="4991101" y="3734215"/>
            <a:ext cx="1442242" cy="1081837"/>
          </a:xfrm>
          <a:prstGeom prst="rect">
            <a:avLst/>
          </a:prstGeom>
          <a:noFill/>
          <a:ln w="38100" cmpd="sng">
            <a:solidFill>
              <a:schemeClr val="accent4"/>
            </a:solidFill>
          </a:ln>
          <a:extLst>
            <a:ext uri="{909E8E84-426E-40DD-AFC4-6F175D3DCCD1}">
              <a14:hiddenFill xmlns:a14="http://schemas.microsoft.com/office/drawing/2010/main" xmlns="">
                <a:solidFill>
                  <a:srgbClr val="FFFFFF"/>
                </a:solidFill>
              </a14:hiddenFill>
            </a:ext>
          </a:extLst>
        </p:spPr>
      </p:pic>
      <p:pic>
        <p:nvPicPr>
          <p:cNvPr id="15" name="Picture 14" descr="http://www.fema.gov/photodata/original/44380.jpg"/>
          <p:cNvPicPr>
            <a:picLocks noChangeArrowheads="1"/>
          </p:cNvPicPr>
          <p:nvPr/>
        </p:nvPicPr>
        <p:blipFill>
          <a:blip r:embed="rId8" cstate="print"/>
          <a:srcRect/>
          <a:stretch>
            <a:fillRect/>
          </a:stretch>
        </p:blipFill>
        <p:spPr bwMode="auto">
          <a:xfrm>
            <a:off x="6623588" y="5340575"/>
            <a:ext cx="1673352" cy="1014984"/>
          </a:xfrm>
          <a:prstGeom prst="rect">
            <a:avLst/>
          </a:prstGeom>
          <a:noFill/>
          <a:ln w="38100" cmpd="sng">
            <a:solidFill>
              <a:schemeClr val="accent4"/>
            </a:solidFill>
          </a:ln>
        </p:spPr>
      </p:pic>
      <p:pic>
        <p:nvPicPr>
          <p:cNvPr id="16" name="Picture 15" descr="Jute netting workers on a hillside"/>
          <p:cNvPicPr>
            <a:picLocks noChangeAspect="1"/>
          </p:cNvPicPr>
          <p:nvPr/>
        </p:nvPicPr>
        <p:blipFill>
          <a:blip r:embed="rId9" cstate="print"/>
          <a:srcRect/>
          <a:stretch>
            <a:fillRect/>
          </a:stretch>
        </p:blipFill>
        <p:spPr bwMode="auto">
          <a:xfrm>
            <a:off x="4991101" y="5006576"/>
            <a:ext cx="1442242" cy="1348983"/>
          </a:xfrm>
          <a:prstGeom prst="rect">
            <a:avLst/>
          </a:prstGeom>
          <a:noFill/>
          <a:ln w="38100" cmpd="sng">
            <a:solidFill>
              <a:schemeClr val="accent4"/>
            </a:solidFill>
          </a:ln>
        </p:spPr>
      </p:pic>
      <p:pic>
        <p:nvPicPr>
          <p:cNvPr id="17" name="Picture 13" descr="K:\11020576 MonmouthCoHazMitPlanUpdate\Meetings\2 annual plan eval mtg 073112\neptune slides 2pm\Bulkhead 013.jpg"/>
          <p:cNvPicPr>
            <a:picLocks noChangeArrowheads="1"/>
          </p:cNvPicPr>
          <p:nvPr/>
        </p:nvPicPr>
        <p:blipFill>
          <a:blip r:embed="rId10" cstate="print"/>
          <a:srcRect/>
          <a:stretch>
            <a:fillRect/>
          </a:stretch>
        </p:blipFill>
        <p:spPr bwMode="auto">
          <a:xfrm>
            <a:off x="6613933" y="4155489"/>
            <a:ext cx="1673352" cy="1014984"/>
          </a:xfrm>
          <a:prstGeom prst="rect">
            <a:avLst/>
          </a:prstGeom>
          <a:noFill/>
          <a:ln w="38100" cmpd="sng">
            <a:solidFill>
              <a:schemeClr val="accent4"/>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23738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262979"/>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defRPr/>
            </a:pPr>
            <a:endParaRPr lang="en-US" dirty="0">
              <a:solidFill>
                <a:schemeClr val="bg1">
                  <a:lumMod val="75000"/>
                </a:schemeClr>
              </a:solidFill>
              <a:latin typeface="Futura Lt BT" pitchFamily="34" charset="0"/>
              <a:ea typeface="+mj-ea"/>
              <a:cs typeface="+mj-cs"/>
            </a:endParaRPr>
          </a:p>
          <a:p>
            <a:pPr lvl="1">
              <a:defRPr/>
            </a:pPr>
            <a:endParaRPr lang="en-US" dirty="0">
              <a:solidFill>
                <a:schemeClr val="bg1">
                  <a:lumMod val="75000"/>
                </a:schemeClr>
              </a:solidFill>
              <a:latin typeface="Futura Lt BT" pitchFamily="34" charset="0"/>
              <a:ea typeface="+mj-ea"/>
              <a:cs typeface="+mj-cs"/>
            </a:endParaRPr>
          </a:p>
          <a:p>
            <a:pPr lvl="1">
              <a:defRPr/>
            </a:pPr>
            <a:endParaRPr lang="en-US" dirty="0">
              <a:solidFill>
                <a:schemeClr val="bg1">
                  <a:lumMod val="75000"/>
                </a:schemeClr>
              </a:solidFill>
              <a:latin typeface="Futura Lt BT" pitchFamily="34" charset="0"/>
              <a:ea typeface="+mj-ea"/>
              <a:cs typeface="+mj-cs"/>
            </a:endParaRPr>
          </a:p>
          <a:p>
            <a:pPr lvl="1">
              <a:defRPr/>
            </a:pPr>
            <a:endParaRPr lang="en-US" dirty="0">
              <a:solidFill>
                <a:schemeClr val="bg1">
                  <a:lumMod val="75000"/>
                </a:schemeClr>
              </a:solidFill>
              <a:latin typeface="Futura Lt BT" pitchFamily="34" charset="0"/>
              <a:ea typeface="+mj-ea"/>
              <a:cs typeface="+mj-cs"/>
            </a:endParaRPr>
          </a:p>
          <a:p>
            <a:pPr lvl="1">
              <a:defRPr/>
            </a:pPr>
            <a:endParaRPr lang="en-US" dirty="0">
              <a:solidFill>
                <a:schemeClr val="bg1">
                  <a:lumMod val="75000"/>
                </a:schemeClr>
              </a:solidFill>
              <a:latin typeface="Futura Lt BT" pitchFamily="34" charset="0"/>
              <a:ea typeface="+mj-ea"/>
              <a:cs typeface="+mj-cs"/>
            </a:endParaRPr>
          </a:p>
          <a:p>
            <a:pPr lvl="1">
              <a:defRPr/>
            </a:pPr>
            <a:endParaRPr lang="en-US" dirty="0" smtClean="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defRPr/>
            </a:pPr>
            <a:r>
              <a:rPr lang="en-US" dirty="0">
                <a:solidFill>
                  <a:schemeClr val="bg1">
                    <a:lumMod val="75000"/>
                  </a:schemeClr>
                </a:solidFill>
                <a:latin typeface="Futura Lt BT" pitchFamily="34" charset="0"/>
                <a:ea typeface="+mj-ea"/>
                <a:cs typeface="+mj-cs"/>
              </a:rPr>
              <a:t> 	</a:t>
            </a: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pic>
        <p:nvPicPr>
          <p:cNvPr id="6" name="Picture 39"/>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532187" y="4079289"/>
            <a:ext cx="2289175" cy="2306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40"/>
          <p:cNvSpPr>
            <a:spLocks noChangeArrowheads="1"/>
          </p:cNvSpPr>
          <p:nvPr/>
        </p:nvSpPr>
        <p:spPr bwMode="auto">
          <a:xfrm>
            <a:off x="857249" y="2028825"/>
            <a:ext cx="7753351" cy="2249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a:spcBef>
                <a:spcPct val="60000"/>
              </a:spcBef>
              <a:buClr>
                <a:srgbClr val="779917"/>
              </a:buClr>
            </a:pPr>
            <a:r>
              <a:rPr lang="en-US" dirty="0">
                <a:solidFill>
                  <a:srgbClr val="C00000"/>
                </a:solidFill>
                <a:latin typeface="Futura Lt BT" pitchFamily="34" charset="0"/>
                <a:ea typeface="+mj-ea"/>
                <a:cs typeface="+mj-cs"/>
              </a:rPr>
              <a:t>According to a study by the </a:t>
            </a:r>
            <a:r>
              <a:rPr lang="en-US" dirty="0" smtClean="0">
                <a:solidFill>
                  <a:srgbClr val="C00000"/>
                </a:solidFill>
                <a:latin typeface="Futura Lt BT" pitchFamily="34" charset="0"/>
                <a:ea typeface="+mj-ea"/>
                <a:cs typeface="+mj-cs"/>
              </a:rPr>
              <a:t>Multi-Hazard </a:t>
            </a:r>
            <a:r>
              <a:rPr lang="en-US" dirty="0">
                <a:solidFill>
                  <a:srgbClr val="C00000"/>
                </a:solidFill>
                <a:latin typeface="Futura Lt BT" pitchFamily="34" charset="0"/>
                <a:ea typeface="+mj-ea"/>
                <a:cs typeface="+mj-cs"/>
              </a:rPr>
              <a:t>Mitigation Council (part of the National Institute of Building </a:t>
            </a:r>
            <a:r>
              <a:rPr lang="en-US" dirty="0" smtClean="0">
                <a:solidFill>
                  <a:srgbClr val="C00000"/>
                </a:solidFill>
                <a:latin typeface="Futura Lt BT" pitchFamily="34" charset="0"/>
                <a:ea typeface="+mj-ea"/>
                <a:cs typeface="+mj-cs"/>
              </a:rPr>
              <a:t>Sciences): </a:t>
            </a:r>
            <a:r>
              <a:rPr lang="en-US" dirty="0" smtClean="0">
                <a:solidFill>
                  <a:schemeClr val="bg1">
                    <a:lumMod val="75000"/>
                  </a:schemeClr>
                </a:solidFill>
                <a:latin typeface="Futura Lt BT" pitchFamily="34" charset="0"/>
                <a:ea typeface="+mj-ea"/>
                <a:cs typeface="+mj-cs"/>
              </a:rPr>
              <a:t> </a:t>
            </a:r>
            <a:r>
              <a:rPr lang="en-US" dirty="0">
                <a:solidFill>
                  <a:schemeClr val="bg1">
                    <a:lumMod val="75000"/>
                  </a:schemeClr>
                </a:solidFill>
                <a:latin typeface="Futura Lt BT" pitchFamily="34" charset="0"/>
                <a:ea typeface="+mj-ea"/>
                <a:cs typeface="+mj-cs"/>
              </a:rPr>
              <a:t>	</a:t>
            </a:r>
            <a:endParaRPr lang="en-US" dirty="0" smtClean="0">
              <a:solidFill>
                <a:schemeClr val="bg1">
                  <a:lumMod val="75000"/>
                </a:schemeClr>
              </a:solidFill>
              <a:latin typeface="Futura Lt BT" pitchFamily="34" charset="0"/>
              <a:ea typeface="+mj-ea"/>
              <a:cs typeface="+mj-cs"/>
            </a:endParaRPr>
          </a:p>
          <a:p>
            <a:pPr algn="l">
              <a:spcBef>
                <a:spcPct val="60000"/>
              </a:spcBef>
              <a:buClr>
                <a:srgbClr val="779917"/>
              </a:buClr>
            </a:pPr>
            <a:r>
              <a:rPr lang="en-US" dirty="0" smtClean="0">
                <a:solidFill>
                  <a:schemeClr val="bg1">
                    <a:lumMod val="75000"/>
                  </a:schemeClr>
                </a:solidFill>
                <a:latin typeface="Futura Lt BT" pitchFamily="34" charset="0"/>
                <a:ea typeface="+mj-ea"/>
                <a:cs typeface="+mj-cs"/>
              </a:rPr>
              <a:t>Every </a:t>
            </a:r>
            <a:r>
              <a:rPr lang="en-US" dirty="0">
                <a:solidFill>
                  <a:schemeClr val="bg1">
                    <a:lumMod val="75000"/>
                  </a:schemeClr>
                </a:solidFill>
                <a:latin typeface="Futura Lt BT" pitchFamily="34" charset="0"/>
                <a:ea typeface="+mj-ea"/>
                <a:cs typeface="+mj-cs"/>
              </a:rPr>
              <a:t>$1 paid toward mitigation saves an average of $4 in future disaster-related costs</a:t>
            </a:r>
          </a:p>
        </p:txBody>
      </p:sp>
    </p:spTree>
    <p:extLst>
      <p:ext uri="{BB962C8B-B14F-4D97-AF65-F5344CB8AC3E}">
        <p14:creationId xmlns:p14="http://schemas.microsoft.com/office/powerpoint/2010/main" xmlns="" val="20724960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262979"/>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Hazard mitigation plans:    </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Identify the hazards</a:t>
            </a:r>
          </a:p>
          <a:p>
            <a:pPr marL="1257300" lvl="2" indent="-342900">
              <a:buFont typeface="Arial" pitchFamily="34" charset="0"/>
              <a:buChar char="•"/>
              <a:defRPr/>
            </a:pPr>
            <a:endParaRPr lang="en-US" dirty="0" smtClean="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Describe the risks</a:t>
            </a:r>
          </a:p>
          <a:p>
            <a:pPr marL="1257300" lvl="2" indent="-342900">
              <a:buFont typeface="Arial" pitchFamily="34" charset="0"/>
              <a:buChar char="•"/>
              <a:defRPr/>
            </a:pPr>
            <a:endParaRPr lang="en-US" dirty="0" smtClean="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Set forth mitigation strategies to reduce key risks</a:t>
            </a: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Implementing these mitigation projects will make our community more sustainable and disaster-resilient</a:t>
            </a: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31626096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262979"/>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Our Multi-Jurisdictional Natural Hazard Mitigation Plan:    </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Was a requirement to comply with the Disaster Mitigation Act of 2000</a:t>
            </a:r>
          </a:p>
          <a:p>
            <a:pPr marL="1257300" lvl="2" indent="-342900">
              <a:buFont typeface="Arial" pitchFamily="34" charset="0"/>
              <a:buChar char="•"/>
              <a:defRPr/>
            </a:pPr>
            <a:endParaRPr lang="en-US" dirty="0" smtClean="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Makes jurisdictions and the County eligible to apply for FEMA mitigation project grants</a:t>
            </a:r>
          </a:p>
          <a:p>
            <a:pPr marL="1257300" lvl="2" indent="-342900">
              <a:buFont typeface="Arial" pitchFamily="34" charset="0"/>
              <a:buChar char="•"/>
              <a:defRPr/>
            </a:pPr>
            <a:endParaRPr lang="en-US" dirty="0" smtClean="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Was approved by FEMA and adopted by jurisdictions in 2009</a:t>
            </a: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11734129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262979"/>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Hazard mitigation plans must be:    </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Implemented on an ongoing basis (projects)</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Revise Annually</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Resubmitted for approval every five years</a:t>
            </a:r>
          </a:p>
          <a:p>
            <a:pPr lvl="2">
              <a:defRPr/>
            </a:pPr>
            <a:endParaRPr lang="en-US" dirty="0">
              <a:solidFill>
                <a:schemeClr val="bg1">
                  <a:lumMod val="75000"/>
                </a:schemeClr>
              </a:solidFill>
              <a:latin typeface="Futura Lt BT" pitchFamily="34" charset="0"/>
              <a:ea typeface="+mj-ea"/>
              <a:cs typeface="+mj-cs"/>
            </a:endParaRPr>
          </a:p>
          <a:p>
            <a:pPr marL="457200" lvl="2">
              <a:defRPr/>
            </a:pPr>
            <a:r>
              <a:rPr lang="en-US" dirty="0" smtClean="0">
                <a:solidFill>
                  <a:srgbClr val="C00000"/>
                </a:solidFill>
                <a:latin typeface="Futura Lt BT" pitchFamily="34" charset="0"/>
                <a:ea typeface="+mj-ea"/>
                <a:cs typeface="+mj-cs"/>
              </a:rPr>
              <a:t>First </a:t>
            </a:r>
            <a:r>
              <a:rPr lang="en-US" dirty="0">
                <a:solidFill>
                  <a:srgbClr val="C00000"/>
                </a:solidFill>
                <a:latin typeface="Futura Lt BT" pitchFamily="34" charset="0"/>
                <a:ea typeface="+mj-ea"/>
                <a:cs typeface="+mj-cs"/>
              </a:rPr>
              <a:t>plan update process </a:t>
            </a:r>
            <a:r>
              <a:rPr lang="en-US" dirty="0" smtClean="0">
                <a:solidFill>
                  <a:srgbClr val="C00000"/>
                </a:solidFill>
                <a:latin typeface="Futura Lt BT" pitchFamily="34" charset="0"/>
                <a:ea typeface="+mj-ea"/>
                <a:cs typeface="+mj-cs"/>
              </a:rPr>
              <a:t>is nearing completion:</a:t>
            </a:r>
            <a:endParaRPr lang="en-US" dirty="0">
              <a:solidFill>
                <a:srgbClr val="C00000"/>
              </a:solidFill>
              <a:latin typeface="Futura Lt BT" pitchFamily="34" charset="0"/>
              <a:ea typeface="+mj-ea"/>
              <a:cs typeface="+mj-cs"/>
            </a:endParaRPr>
          </a:p>
          <a:p>
            <a:pPr marL="1257300" lvl="2" indent="-342900">
              <a:buFont typeface="Arial" pitchFamily="34" charset="0"/>
              <a:buChar char="•"/>
              <a:defRPr/>
            </a:pPr>
            <a:endParaRPr lang="en-US" dirty="0" smtClean="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Draft Plan Update Released October 22, 2014</a:t>
            </a:r>
          </a:p>
          <a:p>
            <a:pPr marL="1257300" lvl="2" indent="-342900">
              <a:buFont typeface="Arial" pitchFamily="34" charset="0"/>
              <a:buChar char="•"/>
              <a:defRPr/>
            </a:pPr>
            <a:endParaRPr lang="en-US" dirty="0" smtClean="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Comments due by November 18, 2014</a:t>
            </a:r>
          </a:p>
          <a:p>
            <a:pPr lvl="2">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4749875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4524315"/>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 Hazard mitigation plan updates ensure that the plan:</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continues to remain applicable to present-day understanding of vulnerabilities based on most recent studies, reports, event histories, </a:t>
            </a:r>
            <a:r>
              <a:rPr lang="en-US" dirty="0" err="1" smtClean="0">
                <a:solidFill>
                  <a:schemeClr val="bg1">
                    <a:lumMod val="75000"/>
                  </a:schemeClr>
                </a:solidFill>
                <a:latin typeface="Futura Lt BT" pitchFamily="34" charset="0"/>
                <a:ea typeface="+mj-ea"/>
                <a:cs typeface="+mj-cs"/>
              </a:rPr>
              <a:t>etc</a:t>
            </a:r>
            <a:r>
              <a:rPr lang="en-US" dirty="0" smtClean="0">
                <a:solidFill>
                  <a:schemeClr val="bg1">
                    <a:lumMod val="75000"/>
                  </a:schemeClr>
                </a:solidFill>
                <a:latin typeface="Futura Lt BT" pitchFamily="34" charset="0"/>
                <a:ea typeface="+mj-ea"/>
                <a:cs typeface="+mj-cs"/>
              </a:rPr>
              <a:t>; and</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continues to present the best path forward for reducing future damages when hazard events occur.</a:t>
            </a:r>
          </a:p>
          <a:p>
            <a:pPr marL="1257300" lvl="2" indent="-342900">
              <a:buFont typeface="Arial" pitchFamily="34" charset="0"/>
              <a:buChar char="•"/>
              <a:defRPr/>
            </a:pPr>
            <a:endParaRPr lang="en-US" dirty="0" smtClean="0">
              <a:solidFill>
                <a:schemeClr val="bg1">
                  <a:lumMod val="75000"/>
                </a:schemeClr>
              </a:solidFill>
              <a:latin typeface="Futura Lt BT" pitchFamily="34" charset="0"/>
              <a:ea typeface="+mj-ea"/>
              <a:cs typeface="+mj-cs"/>
            </a:endParaRPr>
          </a:p>
          <a:p>
            <a:pPr lvl="2">
              <a:defRPr/>
            </a:pPr>
            <a:endParaRPr lang="en-US" dirty="0">
              <a:solidFill>
                <a:schemeClr val="bg1">
                  <a:lumMod val="75000"/>
                </a:schemeClr>
              </a:solidFill>
              <a:latin typeface="Futura Lt BT" pitchFamily="34" charset="0"/>
              <a:ea typeface="+mj-ea"/>
              <a:cs typeface="+mj-cs"/>
            </a:endParaRPr>
          </a:p>
          <a:p>
            <a:pPr lvl="2">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16627834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nSpc>
                <a:spcPct val="85000"/>
              </a:lnSpc>
            </a:pPr>
            <a:endParaRPr lang="en-US" sz="3500">
              <a:solidFill>
                <a:srgbClr val="FF9933"/>
              </a:solidFill>
            </a:endParaRPr>
          </a:p>
        </p:txBody>
      </p:sp>
      <p:sp>
        <p:nvSpPr>
          <p:cNvPr id="8" name="Rectangle 4"/>
          <p:cNvSpPr>
            <a:spLocks noGrp="1" noChangeArrowheads="1"/>
          </p:cNvSpPr>
          <p:nvPr>
            <p:ph type="title"/>
          </p:nvPr>
        </p:nvSpPr>
        <p:spPr>
          <a:xfrm>
            <a:off x="1447800" y="374650"/>
            <a:ext cx="7577138" cy="1066800"/>
          </a:xfrm>
        </p:spPr>
        <p:txBody>
          <a:bodyPr/>
          <a:lstStyle/>
          <a:p>
            <a:pPr lvl="1" eaLnBrk="1" fontAlgn="auto" hangingPunct="1">
              <a:spcAft>
                <a:spcPts val="0"/>
              </a:spcAft>
              <a:defRPr/>
            </a:pPr>
            <a:r>
              <a:rPr lang="en-US" sz="3100" dirty="0" smtClean="0">
                <a:solidFill>
                  <a:srgbClr val="FFFF00"/>
                </a:solidFill>
                <a:latin typeface="Futura Lt BT" pitchFamily="34" charset="0"/>
              </a:rPr>
              <a:t>Hazard Mitigation: </a:t>
            </a:r>
            <a:br>
              <a:rPr lang="en-US" sz="3100" dirty="0" smtClean="0">
                <a:solidFill>
                  <a:srgbClr val="FFFF00"/>
                </a:solidFill>
                <a:latin typeface="Futura Lt BT" pitchFamily="34" charset="0"/>
              </a:rPr>
            </a:br>
            <a:r>
              <a:rPr lang="en-US" sz="3100" i="1" dirty="0" smtClean="0">
                <a:solidFill>
                  <a:srgbClr val="DE6F00"/>
                </a:solidFill>
                <a:latin typeface="Futura Lt BT" pitchFamily="34" charset="0"/>
              </a:rPr>
              <a:t>Breaking the Cycle</a:t>
            </a:r>
            <a:endParaRPr lang="en-US" sz="3100" i="1" kern="1200" dirty="0">
              <a:solidFill>
                <a:srgbClr val="DE6F00"/>
              </a:solidFill>
              <a:effectLst>
                <a:outerShdw blurRad="38100" dist="38100" dir="2700000" algn="tl">
                  <a:srgbClr val="000000">
                    <a:alpha val="43137"/>
                  </a:srgbClr>
                </a:outerShdw>
              </a:effectLst>
              <a:latin typeface="Futura Lt BT" pitchFamily="34" charset="0"/>
              <a:ea typeface="+mj-ea"/>
              <a:cs typeface="+mj-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43224" y="227975"/>
            <a:ext cx="1070417" cy="10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0" y="1447800"/>
            <a:ext cx="9144000" cy="5262979"/>
          </a:xfrm>
          <a:prstGeom prst="rect">
            <a:avLst/>
          </a:prstGeom>
          <a:solidFill>
            <a:schemeClr val="tx1"/>
          </a:solidFill>
          <a:ln w="19050" cmpd="dbl">
            <a:solidFill>
              <a:schemeClr val="tx1"/>
            </a:solidFill>
          </a:ln>
        </p:spPr>
        <p:txBody>
          <a:bodyPr rIns="548640">
            <a:spAutoFit/>
          </a:bodyPr>
          <a:lstStyle/>
          <a:p>
            <a:pPr marL="342900" indent="-342900">
              <a:buFont typeface="Arial" pitchFamily="34" charset="0"/>
              <a:buChar char="•"/>
              <a:defRPr/>
            </a:pPr>
            <a:endParaRPr lang="en-US" sz="1200" dirty="0">
              <a:solidFill>
                <a:schemeClr val="bg1">
                  <a:lumMod val="75000"/>
                </a:schemeClr>
              </a:solidFill>
              <a:latin typeface="Futura Lt BT" pitchFamily="34" charset="0"/>
              <a:ea typeface="+mj-ea"/>
              <a:cs typeface="+mj-cs"/>
            </a:endParaRPr>
          </a:p>
          <a:p>
            <a:pPr lvl="1">
              <a:defRPr/>
            </a:pPr>
            <a:r>
              <a:rPr lang="en-US" dirty="0" smtClean="0">
                <a:solidFill>
                  <a:srgbClr val="C00000"/>
                </a:solidFill>
                <a:latin typeface="Futura Lt BT" pitchFamily="34" charset="0"/>
                <a:ea typeface="+mj-ea"/>
                <a:cs typeface="+mj-cs"/>
              </a:rPr>
              <a:t> Hazard mitigation plan updates:</a:t>
            </a:r>
          </a:p>
          <a:p>
            <a:pPr marL="800100" lvl="1"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Revisions to reflect current conditions and the latest reports, studies, and technical information</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Assessment of current development patterns and development pressures</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Evaluation and incorporation of new hazard or risk information</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Progress in local mitigation efforts</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Assessment of previous goals and actions</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Evaluate progress in implementing actions</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Adjust actions to address current trends</a:t>
            </a:r>
          </a:p>
          <a:p>
            <a:pPr marL="1257300" lvl="2" indent="-342900">
              <a:buFont typeface="Arial" pitchFamily="34" charset="0"/>
              <a:buChar char="•"/>
              <a:defRPr/>
            </a:pPr>
            <a:r>
              <a:rPr lang="en-US" dirty="0" smtClean="0">
                <a:solidFill>
                  <a:schemeClr val="bg1">
                    <a:lumMod val="75000"/>
                  </a:schemeClr>
                </a:solidFill>
                <a:latin typeface="Futura Lt BT" pitchFamily="34" charset="0"/>
                <a:ea typeface="+mj-ea"/>
                <a:cs typeface="+mj-cs"/>
              </a:rPr>
              <a:t>Make changes to reflect changes in local priorities</a:t>
            </a:r>
            <a:endParaRPr lang="en-US" dirty="0">
              <a:solidFill>
                <a:schemeClr val="bg1">
                  <a:lumMod val="75000"/>
                </a:schemeClr>
              </a:solidFill>
              <a:latin typeface="Futura Lt BT" pitchFamily="34" charset="0"/>
              <a:ea typeface="+mj-ea"/>
              <a:cs typeface="+mj-cs"/>
            </a:endParaRPr>
          </a:p>
        </p:txBody>
      </p:sp>
    </p:spTree>
    <p:extLst>
      <p:ext uri="{BB962C8B-B14F-4D97-AF65-F5344CB8AC3E}">
        <p14:creationId xmlns:p14="http://schemas.microsoft.com/office/powerpoint/2010/main" xmlns="" val="24199169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rgbClr val="FFFFFF"/>
        </a:solidFill>
        <a:ln>
          <a:noFill/>
        </a:ln>
        <a:effectLst/>
      </a:spPr>
      <a:bodyPr wrap="square" lIns="457200">
        <a:spAutoFit/>
      </a:bodyPr>
      <a:lstStyle>
        <a:defPPr marL="0" indent="0" algn="ctr" eaLnBrk="1" hangingPunct="1">
          <a:spcAft>
            <a:spcPct val="50000"/>
          </a:spcAft>
          <a:buClr>
            <a:schemeClr val="bg1"/>
          </a:buClr>
          <a:defRPr b="1" u="sng" dirty="0" smtClean="0">
            <a:solidFill>
              <a:srgbClr val="C00000"/>
            </a:solidFill>
            <a:latin typeface="Futura Lt B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22150</TotalTime>
  <Words>1674</Words>
  <Application>Microsoft Office PowerPoint</Application>
  <PresentationFormat>On-screen Show (4:3)</PresentationFormat>
  <Paragraphs>193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Tahoma</vt:lpstr>
      <vt:lpstr>Futura Lt BT</vt:lpstr>
      <vt:lpstr>AvantGarde Md BT</vt:lpstr>
      <vt:lpstr>Times New Roman</vt:lpstr>
      <vt:lpstr>Wingdings</vt:lpstr>
      <vt:lpstr>Palatino Linotype</vt:lpstr>
      <vt:lpstr>Elemental</vt:lpstr>
      <vt:lpstr>Slide 1</vt:lpstr>
      <vt:lpstr>Hazard Mitigation:    Breaking the Cycle</vt:lpstr>
      <vt:lpstr>Hazard Mitigation Breaking the Cycle</vt:lpstr>
      <vt:lpstr>Hazard Mitigation:  Breaking the Cycle</vt:lpstr>
      <vt:lpstr>Hazard Mitigation:  Breaking the Cycle</vt:lpstr>
      <vt:lpstr>Hazard Mitigation:  Breaking the Cycle</vt:lpstr>
      <vt:lpstr>Hazard Mitigation:  Breaking the Cycle</vt:lpstr>
      <vt:lpstr>Hazard Mitigation:  Breaking the Cycle</vt:lpstr>
      <vt:lpstr>Hazard Mitigation:  Breaking the Cycle</vt:lpstr>
      <vt:lpstr>Hazard Mitigation:  Breaking the Cycle</vt:lpstr>
      <vt:lpstr>Hazard Mitigation:  Breaking the Cycle</vt:lpstr>
      <vt:lpstr>Hazard Mitigation:  Breaking the Cycle</vt:lpstr>
      <vt:lpstr>Hazard Mitigation:  Breaking the Cycle</vt:lpstr>
      <vt:lpstr>Hazard Mitigation:  Breaking the Cycle</vt:lpstr>
      <vt:lpstr> For More Information / To Become Involved</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Report</dc:title>
  <dc:creator>The Ostrye's</dc:creator>
  <cp:lastModifiedBy>Margaret Murnane</cp:lastModifiedBy>
  <cp:revision>1000</cp:revision>
  <cp:lastPrinted>2013-06-05T21:39:23Z</cp:lastPrinted>
  <dcterms:created xsi:type="dcterms:W3CDTF">2001-02-06T01:19:22Z</dcterms:created>
  <dcterms:modified xsi:type="dcterms:W3CDTF">2014-10-28T13:57:14Z</dcterms:modified>
</cp:coreProperties>
</file>